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handoutMasterIdLst>
    <p:handoutMasterId r:id="rId59"/>
  </p:handoutMasterIdLst>
  <p:sldIdLst>
    <p:sldId id="257" r:id="rId2"/>
    <p:sldId id="320" r:id="rId3"/>
    <p:sldId id="260" r:id="rId4"/>
    <p:sldId id="309" r:id="rId5"/>
    <p:sldId id="283" r:id="rId6"/>
    <p:sldId id="308" r:id="rId7"/>
    <p:sldId id="262" r:id="rId8"/>
    <p:sldId id="264" r:id="rId9"/>
    <p:sldId id="361" r:id="rId10"/>
    <p:sldId id="336" r:id="rId11"/>
    <p:sldId id="337" r:id="rId12"/>
    <p:sldId id="338" r:id="rId13"/>
    <p:sldId id="362" r:id="rId14"/>
    <p:sldId id="359" r:id="rId15"/>
    <p:sldId id="280" r:id="rId16"/>
    <p:sldId id="279" r:id="rId17"/>
    <p:sldId id="281" r:id="rId18"/>
    <p:sldId id="282" r:id="rId19"/>
    <p:sldId id="433" r:id="rId20"/>
    <p:sldId id="286" r:id="rId21"/>
    <p:sldId id="289" r:id="rId22"/>
    <p:sldId id="319" r:id="rId23"/>
    <p:sldId id="322" r:id="rId24"/>
    <p:sldId id="323" r:id="rId25"/>
    <p:sldId id="363" r:id="rId26"/>
    <p:sldId id="325" r:id="rId27"/>
    <p:sldId id="284" r:id="rId28"/>
    <p:sldId id="290" r:id="rId29"/>
    <p:sldId id="292" r:id="rId30"/>
    <p:sldId id="413" r:id="rId31"/>
    <p:sldId id="414" r:id="rId32"/>
    <p:sldId id="415" r:id="rId33"/>
    <p:sldId id="416" r:id="rId34"/>
    <p:sldId id="417" r:id="rId35"/>
    <p:sldId id="418" r:id="rId36"/>
    <p:sldId id="419" r:id="rId37"/>
    <p:sldId id="420" r:id="rId38"/>
    <p:sldId id="421" r:id="rId39"/>
    <p:sldId id="422" r:id="rId40"/>
    <p:sldId id="423" r:id="rId41"/>
    <p:sldId id="424" r:id="rId42"/>
    <p:sldId id="425" r:id="rId43"/>
    <p:sldId id="426" r:id="rId44"/>
    <p:sldId id="427" r:id="rId45"/>
    <p:sldId id="428" r:id="rId46"/>
    <p:sldId id="429" r:id="rId47"/>
    <p:sldId id="430" r:id="rId48"/>
    <p:sldId id="431" r:id="rId49"/>
    <p:sldId id="432" r:id="rId50"/>
    <p:sldId id="293" r:id="rId51"/>
    <p:sldId id="321" r:id="rId52"/>
    <p:sldId id="300" r:id="rId53"/>
    <p:sldId id="301" r:id="rId54"/>
    <p:sldId id="311" r:id="rId55"/>
    <p:sldId id="435" r:id="rId56"/>
    <p:sldId id="434" r:id="rId57"/>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83" autoAdjust="0"/>
  </p:normalViewPr>
  <p:slideViewPr>
    <p:cSldViewPr>
      <p:cViewPr>
        <p:scale>
          <a:sx n="75" d="100"/>
          <a:sy n="75" d="100"/>
        </p:scale>
        <p:origin x="-84" y="-39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A8FCF324-59F3-450F-B1C5-FF5839A1345B}" type="datetimeFigureOut">
              <a:rPr lang="en-US" smtClean="0"/>
              <a:pPr/>
              <a:t>12/2/2015</a:t>
            </a:fld>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68B11C82-5851-4D87-9FA3-894AE2645E3E}" type="slidenum">
              <a:rPr lang="en-US" smtClean="0"/>
              <a:pPr/>
              <a:t>‹#›</a:t>
            </a:fld>
            <a:endParaRPr lang="en-US" dirty="0"/>
          </a:p>
        </p:txBody>
      </p:sp>
    </p:spTree>
    <p:extLst>
      <p:ext uri="{BB962C8B-B14F-4D97-AF65-F5344CB8AC3E}">
        <p14:creationId xmlns:p14="http://schemas.microsoft.com/office/powerpoint/2010/main" val="2356285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8313"/>
          </a:xfrm>
          <a:prstGeom prst="rect">
            <a:avLst/>
          </a:prstGeom>
        </p:spPr>
        <p:txBody>
          <a:bodyPr vert="horz" lIns="91440" tIns="45720" rIns="91440" bIns="45720" rtlCol="0"/>
          <a:lstStyle>
            <a:lvl1pPr algn="r">
              <a:defRPr sz="1200"/>
            </a:lvl1pPr>
          </a:lstStyle>
          <a:p>
            <a:fld id="{7A5B2CDF-6409-4146-A00A-3361C9DEF63F}" type="datetimeFigureOut">
              <a:rPr lang="en-US" smtClean="0"/>
              <a:pPr/>
              <a:t>12/2/2015</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448175"/>
            <a:ext cx="5661025" cy="4213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8313"/>
          </a:xfrm>
          <a:prstGeom prst="rect">
            <a:avLst/>
          </a:prstGeom>
        </p:spPr>
        <p:txBody>
          <a:bodyPr vert="horz" lIns="91440" tIns="45720" rIns="91440" bIns="45720" rtlCol="0" anchor="b"/>
          <a:lstStyle>
            <a:lvl1pPr algn="r">
              <a:defRPr sz="1200"/>
            </a:lvl1pPr>
          </a:lstStyle>
          <a:p>
            <a:fld id="{9C921BB9-B8A3-41B7-BA70-BA6322C41963}" type="slidenum">
              <a:rPr lang="en-US" smtClean="0"/>
              <a:pPr/>
              <a:t>‹#›</a:t>
            </a:fld>
            <a:endParaRPr lang="en-US"/>
          </a:p>
        </p:txBody>
      </p:sp>
    </p:spTree>
    <p:extLst>
      <p:ext uri="{BB962C8B-B14F-4D97-AF65-F5344CB8AC3E}">
        <p14:creationId xmlns:p14="http://schemas.microsoft.com/office/powerpoint/2010/main" val="1578191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921BB9-B8A3-41B7-BA70-BA6322C41963}" type="slidenum">
              <a:rPr lang="en-US" smtClean="0"/>
              <a:pPr/>
              <a:t>5</a:t>
            </a:fld>
            <a:endParaRPr lang="en-US"/>
          </a:p>
        </p:txBody>
      </p:sp>
    </p:spTree>
    <p:extLst>
      <p:ext uri="{BB962C8B-B14F-4D97-AF65-F5344CB8AC3E}">
        <p14:creationId xmlns:p14="http://schemas.microsoft.com/office/powerpoint/2010/main" val="2944315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DEB6A1-1385-4EE3-85CE-C5968DDF445A}" type="datetimeFigureOut">
              <a:rPr lang="en-US" smtClean="0">
                <a:solidFill>
                  <a:prstClr val="black">
                    <a:tint val="75000"/>
                  </a:prstClr>
                </a:solidFill>
              </a:rPr>
              <a:pPr>
                <a:defRPr/>
              </a:pPr>
              <a:t>12/2/2015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217B5FA-727D-4D6B-A1C1-0DDBFC3712C3}"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1A0671-3744-42D4-8C8A-EEFAF5DA7847}" type="datetimeFigureOut">
              <a:rPr lang="en-US" smtClean="0">
                <a:solidFill>
                  <a:prstClr val="black">
                    <a:tint val="75000"/>
                  </a:prstClr>
                </a:solidFill>
              </a:rPr>
              <a:pPr>
                <a:defRPr/>
              </a:pPr>
              <a:t>12/2/2015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2211E44-A375-409D-B037-2A0853944EDA}"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BDA1B8-E661-4BBB-900A-184CEE93DF5B}" type="datetimeFigureOut">
              <a:rPr lang="en-US" smtClean="0">
                <a:solidFill>
                  <a:prstClr val="black">
                    <a:tint val="75000"/>
                  </a:prstClr>
                </a:solidFill>
              </a:rPr>
              <a:pPr>
                <a:defRPr/>
              </a:pPr>
              <a:t>12/2/2015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79C1EF8-2554-4C64-983B-E5E72397A590}"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B5AB71-1B51-4881-9F52-C3BD9A90F89E}" type="datetimeFigureOut">
              <a:rPr lang="en-US" smtClean="0">
                <a:solidFill>
                  <a:prstClr val="black">
                    <a:tint val="75000"/>
                  </a:prstClr>
                </a:solidFill>
              </a:rPr>
              <a:pPr>
                <a:defRPr/>
              </a:pPr>
              <a:t>12/2/2015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46A6DFC-B863-40DF-963A-B057C93BD263}"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F082E9A-D9BA-4080-B72D-F358F7AD6346}" type="datetimeFigureOut">
              <a:rPr lang="en-US" smtClean="0">
                <a:solidFill>
                  <a:prstClr val="black">
                    <a:tint val="75000"/>
                  </a:prstClr>
                </a:solidFill>
              </a:rPr>
              <a:pPr>
                <a:defRPr/>
              </a:pPr>
              <a:t>12/2/2015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441AFC7-8925-490A-B758-A67C3B45D0D9}"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958C62C-29DB-4953-AFA3-E3DF0BD8A6F5}" type="datetimeFigureOut">
              <a:rPr lang="en-US" smtClean="0">
                <a:solidFill>
                  <a:prstClr val="black">
                    <a:tint val="75000"/>
                  </a:prstClr>
                </a:solidFill>
              </a:rPr>
              <a:pPr>
                <a:defRPr/>
              </a:pPr>
              <a:t>12/2/2015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5810794-63B3-4203-A830-8B1998B825AA}"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526F499-A2F7-49E8-8EC4-443B15E56E5A}" type="datetimeFigureOut">
              <a:rPr lang="en-US" smtClean="0">
                <a:solidFill>
                  <a:prstClr val="black">
                    <a:tint val="75000"/>
                  </a:prstClr>
                </a:solidFill>
              </a:rPr>
              <a:pPr>
                <a:defRPr/>
              </a:pPr>
              <a:t>12/2/2015</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C627B18-933B-4223-80B9-369860C7A4D1}"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0DC1854-F25F-47DB-A01E-DA7906EEE2C3}" type="datetimeFigureOut">
              <a:rPr lang="en-US" smtClean="0">
                <a:solidFill>
                  <a:prstClr val="black">
                    <a:tint val="75000"/>
                  </a:prstClr>
                </a:solidFill>
              </a:rPr>
              <a:pPr>
                <a:defRPr/>
              </a:pPr>
              <a:t>12/2/2015</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2CAE2A4-A503-4785-97F0-4906CD65FA8C}"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94716D-BA04-42BF-8BCD-54E7AD5538E4}" type="datetimeFigureOut">
              <a:rPr lang="en-US" smtClean="0">
                <a:solidFill>
                  <a:prstClr val="black">
                    <a:tint val="75000"/>
                  </a:prstClr>
                </a:solidFill>
              </a:rPr>
              <a:pPr>
                <a:defRPr/>
              </a:pPr>
              <a:t>12/2/2015</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CE64CFC-25D8-4211-8FCD-6FACB10B5CD2}"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5F9D5C1-3E0E-4B78-94D7-2D7C8441943A}" type="datetimeFigureOut">
              <a:rPr lang="en-US" smtClean="0">
                <a:solidFill>
                  <a:prstClr val="black">
                    <a:tint val="75000"/>
                  </a:prstClr>
                </a:solidFill>
              </a:rPr>
              <a:pPr>
                <a:defRPr/>
              </a:pPr>
              <a:t>12/2/2015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7C57659-9833-4718-B827-19A5FAC96367}"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C63E555-D3EA-4DD8-85E3-FAF60722B223}" type="datetimeFigureOut">
              <a:rPr lang="en-US" smtClean="0">
                <a:solidFill>
                  <a:prstClr val="black">
                    <a:tint val="75000"/>
                  </a:prstClr>
                </a:solidFill>
              </a:rPr>
              <a:pPr>
                <a:defRPr/>
              </a:pPr>
              <a:t>12/2/2015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2B0B78F-6BED-42C0-B7E3-64C7873F89EC}"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2BD5B2D-382B-4BA2-846A-ECD6ABF4B39C}" type="datetimeFigureOut">
              <a:rPr lang="en-US" smtClean="0">
                <a:solidFill>
                  <a:prstClr val="black">
                    <a:tint val="75000"/>
                  </a:prstClr>
                </a:solidFill>
              </a:rPr>
              <a:pPr>
                <a:defRPr/>
              </a:pPr>
              <a:t>12/2/2015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F4D45C5-1A51-4D01-9B8F-5C7CDEB2F411}"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G_Inst_Stacked copy.jpg"/>
          <p:cNvPicPr>
            <a:picLocks noChangeAspect="1"/>
          </p:cNvPicPr>
          <p:nvPr/>
        </p:nvPicPr>
        <p:blipFill>
          <a:blip r:embed="rId2" cstate="print"/>
          <a:stretch>
            <a:fillRect/>
          </a:stretch>
        </p:blipFill>
        <p:spPr>
          <a:xfrm>
            <a:off x="3744046" y="5302634"/>
            <a:ext cx="1655908" cy="1257110"/>
          </a:xfrm>
          <a:prstGeom prst="rect">
            <a:avLst/>
          </a:prstGeom>
        </p:spPr>
      </p:pic>
      <p:sp>
        <p:nvSpPr>
          <p:cNvPr id="2" name="Title 1"/>
          <p:cNvSpPr txBox="1">
            <a:spLocks/>
          </p:cNvSpPr>
          <p:nvPr/>
        </p:nvSpPr>
        <p:spPr>
          <a:xfrm>
            <a:off x="831268" y="867573"/>
            <a:ext cx="7772400" cy="1470025"/>
          </a:xfrm>
          <a:prstGeom prst="rect">
            <a:avLst/>
          </a:prstGeom>
        </p:spPr>
        <p:txBody>
          <a:bodyPr/>
          <a:lstStyle/>
          <a:p>
            <a:pPr lvl="0" algn="ctr" eaLnBrk="0" fontAlgn="base" hangingPunct="0">
              <a:spcBef>
                <a:spcPct val="0"/>
              </a:spcBef>
              <a:spcAft>
                <a:spcPct val="0"/>
              </a:spcAft>
              <a:defRPr/>
            </a:pPr>
            <a:r>
              <a:rPr lang="en-US" sz="4400" dirty="0"/>
              <a:t>Using the Right Tools: Rejuvenating Campus-Wide Assessment </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3" name="Subtitle 2"/>
          <p:cNvSpPr txBox="1">
            <a:spLocks/>
          </p:cNvSpPr>
          <p:nvPr/>
        </p:nvSpPr>
        <p:spPr>
          <a:xfrm>
            <a:off x="1066800" y="2743200"/>
            <a:ext cx="7010400" cy="1752600"/>
          </a:xfrm>
          <a:prstGeom prst="rect">
            <a:avLst/>
          </a:prstGeom>
        </p:spPr>
        <p:txBody>
          <a:bodyPr/>
          <a:lstStyle/>
          <a:p>
            <a:pPr marR="0" lvl="0" algn="ctr" defTabSz="914400" rtl="0" eaLnBrk="0" fontAlgn="base" latinLnBrk="0" hangingPunct="0">
              <a:lnSpc>
                <a:spcPct val="100000"/>
              </a:lnSpc>
              <a:spcBef>
                <a:spcPct val="20000"/>
              </a:spcBef>
              <a:spcAft>
                <a:spcPct val="0"/>
              </a:spcAft>
              <a:buClrTx/>
              <a:buSzTx/>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852050" y="4502727"/>
            <a:ext cx="2590800" cy="1200329"/>
          </a:xfrm>
          <a:prstGeom prst="rect">
            <a:avLst/>
          </a:prstGeom>
          <a:noFill/>
        </p:spPr>
        <p:txBody>
          <a:bodyPr wrap="square" rtlCol="0">
            <a:spAutoFit/>
          </a:bodyPr>
          <a:lstStyle/>
          <a:p>
            <a:r>
              <a:rPr lang="en-US" b="1" dirty="0" smtClean="0"/>
              <a:t>David Garrison</a:t>
            </a:r>
          </a:p>
          <a:p>
            <a:r>
              <a:rPr lang="en-US" dirty="0" smtClean="0"/>
              <a:t>Provost </a:t>
            </a:r>
          </a:p>
          <a:p>
            <a:r>
              <a:rPr lang="en-US" dirty="0" smtClean="0"/>
              <a:t>dgarrison@lagrange.edu		</a:t>
            </a:r>
            <a:endParaRPr lang="en-US" dirty="0"/>
          </a:p>
        </p:txBody>
      </p:sp>
      <p:sp>
        <p:nvSpPr>
          <p:cNvPr id="8" name="TextBox 7"/>
          <p:cNvSpPr txBox="1"/>
          <p:nvPr/>
        </p:nvSpPr>
        <p:spPr>
          <a:xfrm>
            <a:off x="4781093" y="4495800"/>
            <a:ext cx="3645934" cy="923330"/>
          </a:xfrm>
          <a:prstGeom prst="rect">
            <a:avLst/>
          </a:prstGeom>
          <a:noFill/>
        </p:spPr>
        <p:txBody>
          <a:bodyPr wrap="none" rtlCol="0">
            <a:spAutoFit/>
          </a:bodyPr>
          <a:lstStyle/>
          <a:p>
            <a:pPr algn="r"/>
            <a:r>
              <a:rPr lang="en-US" b="1" dirty="0" smtClean="0"/>
              <a:t>Carol Yin</a:t>
            </a:r>
          </a:p>
          <a:p>
            <a:pPr algn="r"/>
            <a:r>
              <a:rPr lang="en-US" dirty="0" smtClean="0"/>
              <a:t>Director of Institutional Effectiveness</a:t>
            </a:r>
          </a:p>
          <a:p>
            <a:pPr algn="r"/>
            <a:r>
              <a:rPr lang="en-US" dirty="0" smtClean="0"/>
              <a:t>cyin@lagrange.edu</a:t>
            </a:r>
            <a:endParaRPr lang="en-US" dirty="0"/>
          </a:p>
        </p:txBody>
      </p:sp>
      <p:sp>
        <p:nvSpPr>
          <p:cNvPr id="10" name="TextBox 9"/>
          <p:cNvSpPr txBox="1"/>
          <p:nvPr/>
        </p:nvSpPr>
        <p:spPr>
          <a:xfrm>
            <a:off x="2109350" y="3157835"/>
            <a:ext cx="5257800" cy="923330"/>
          </a:xfrm>
          <a:prstGeom prst="rect">
            <a:avLst/>
          </a:prstGeom>
          <a:noFill/>
        </p:spPr>
        <p:txBody>
          <a:bodyPr wrap="square" rtlCol="0">
            <a:spAutoFit/>
          </a:bodyPr>
          <a:lstStyle/>
          <a:p>
            <a:pPr algn="ctr"/>
            <a:endParaRPr lang="en-US" i="1" dirty="0" smtClean="0"/>
          </a:p>
          <a:p>
            <a:pPr algn="ctr"/>
            <a:r>
              <a:rPr lang="en-US" i="1" dirty="0" smtClean="0"/>
              <a:t>Drexel Assessment Conference / Philadelphia</a:t>
            </a:r>
          </a:p>
          <a:p>
            <a:pPr algn="ctr"/>
            <a:r>
              <a:rPr lang="en-US" i="1" dirty="0" smtClean="0"/>
              <a:t>9 September 2015</a:t>
            </a:r>
            <a:endParaRPr lang="en-US" i="1"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Learning Commission</a:t>
            </a:r>
            <a:endParaRPr lang="en-US" dirty="0"/>
          </a:p>
        </p:txBody>
      </p:sp>
      <p:sp>
        <p:nvSpPr>
          <p:cNvPr id="3" name="Content Placeholder 2"/>
          <p:cNvSpPr>
            <a:spLocks noGrp="1"/>
          </p:cNvSpPr>
          <p:nvPr>
            <p:ph idx="1"/>
          </p:nvPr>
        </p:nvSpPr>
        <p:spPr>
          <a:xfrm>
            <a:off x="471055" y="1417638"/>
            <a:ext cx="8229600" cy="4525963"/>
          </a:xfrm>
        </p:spPr>
        <p:txBody>
          <a:bodyPr/>
          <a:lstStyle/>
          <a:p>
            <a:r>
              <a:rPr lang="en-US" dirty="0" smtClean="0"/>
              <a:t>The </a:t>
            </a:r>
            <a:r>
              <a:rPr lang="en-US" dirty="0"/>
              <a:t>institution works systematically to improve its performance.</a:t>
            </a:r>
          </a:p>
          <a:p>
            <a:r>
              <a:rPr lang="en-US" dirty="0"/>
              <a:t>The institution develops and documents evidence of performance in its operations.</a:t>
            </a:r>
          </a:p>
          <a:p>
            <a:r>
              <a:rPr lang="en-US" dirty="0"/>
              <a:t>The institution learns from its operational experience and applies that learning to improve its institutional effectiveness, capabilities, and sustainability, overall and in its component parts</a:t>
            </a:r>
            <a:r>
              <a:rPr lang="en-US" dirty="0" smtClean="0"/>
              <a:t>.</a:t>
            </a:r>
            <a:r>
              <a:rPr lang="en-US" dirty="0"/>
              <a:t/>
            </a:r>
            <a:br>
              <a:rPr lang="en-US" dirty="0"/>
            </a:br>
            <a:endParaRPr lang="en-US" dirty="0"/>
          </a:p>
        </p:txBody>
      </p:sp>
    </p:spTree>
    <p:extLst>
      <p:ext uri="{BB962C8B-B14F-4D97-AF65-F5344CB8AC3E}">
        <p14:creationId xmlns:p14="http://schemas.microsoft.com/office/powerpoint/2010/main" val="922097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States Commission</a:t>
            </a:r>
            <a:endParaRPr lang="en-US" dirty="0"/>
          </a:p>
        </p:txBody>
      </p:sp>
      <p:sp>
        <p:nvSpPr>
          <p:cNvPr id="3" name="Content Placeholder 2"/>
          <p:cNvSpPr>
            <a:spLocks noGrp="1"/>
          </p:cNvSpPr>
          <p:nvPr>
            <p:ph idx="1"/>
          </p:nvPr>
        </p:nvSpPr>
        <p:spPr>
          <a:xfrm>
            <a:off x="762000" y="1828800"/>
            <a:ext cx="8229600" cy="4525963"/>
          </a:xfrm>
        </p:spPr>
        <p:txBody>
          <a:bodyPr/>
          <a:lstStyle/>
          <a:p>
            <a:pPr marL="0" indent="0">
              <a:buNone/>
            </a:pPr>
            <a:r>
              <a:rPr lang="en-US" dirty="0" smtClean="0"/>
              <a:t>Institutional </a:t>
            </a:r>
            <a:r>
              <a:rPr lang="en-US" dirty="0"/>
              <a:t>planning integrates goals for academic and institutional effectiveness and improvement, student achievement of educational goals, student learning, and the results of academic and institutional assessments.</a:t>
            </a:r>
          </a:p>
        </p:txBody>
      </p:sp>
    </p:spTree>
    <p:extLst>
      <p:ext uri="{BB962C8B-B14F-4D97-AF65-F5344CB8AC3E}">
        <p14:creationId xmlns:p14="http://schemas.microsoft.com/office/powerpoint/2010/main" val="217663127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England Association</a:t>
            </a:r>
            <a:endParaRPr lang="en-US" dirty="0"/>
          </a:p>
        </p:txBody>
      </p:sp>
      <p:sp>
        <p:nvSpPr>
          <p:cNvPr id="3" name="Content Placeholder 2"/>
          <p:cNvSpPr>
            <a:spLocks noGrp="1"/>
          </p:cNvSpPr>
          <p:nvPr>
            <p:ph idx="1"/>
          </p:nvPr>
        </p:nvSpPr>
        <p:spPr>
          <a:xfrm>
            <a:off x="762000" y="1828800"/>
            <a:ext cx="8229600" cy="4525963"/>
          </a:xfrm>
        </p:spPr>
        <p:txBody>
          <a:bodyPr/>
          <a:lstStyle/>
          <a:p>
            <a:pPr marL="0" indent="0">
              <a:buNone/>
            </a:pPr>
            <a:r>
              <a:rPr lang="en-US" dirty="0"/>
              <a:t>The institution undertakes planning and evaluation to accomplish and improve the achievement of its mission and purposes. It identifies its planning and evaluation priorities and pursues them effectively.</a:t>
            </a:r>
          </a:p>
          <a:p>
            <a:endParaRPr lang="en-US" dirty="0"/>
          </a:p>
        </p:txBody>
      </p:sp>
    </p:spTree>
    <p:extLst>
      <p:ext uri="{BB962C8B-B14F-4D97-AF65-F5344CB8AC3E}">
        <p14:creationId xmlns:p14="http://schemas.microsoft.com/office/powerpoint/2010/main" val="13296915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127" y="1403783"/>
            <a:ext cx="8229600" cy="3875638"/>
          </a:xfrm>
        </p:spPr>
      </p:pic>
    </p:spTree>
    <p:extLst>
      <p:ext uri="{BB962C8B-B14F-4D97-AF65-F5344CB8AC3E}">
        <p14:creationId xmlns:p14="http://schemas.microsoft.com/office/powerpoint/2010/main" val="224190852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SACSCOC</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3751635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Comprehensive Standard Regarding IE (3.3.1. . . .)</a:t>
            </a:r>
            <a:endParaRPr lang="en-US" dirty="0"/>
          </a:p>
        </p:txBody>
      </p:sp>
      <p:sp>
        <p:nvSpPr>
          <p:cNvPr id="5" name="Content Placeholder 4"/>
          <p:cNvSpPr>
            <a:spLocks noGrp="1"/>
          </p:cNvSpPr>
          <p:nvPr>
            <p:ph idx="1"/>
          </p:nvPr>
        </p:nvSpPr>
        <p:spPr>
          <a:xfrm>
            <a:off x="609600" y="1600200"/>
            <a:ext cx="8077200" cy="4525963"/>
          </a:xfrm>
        </p:spPr>
        <p:txBody>
          <a:bodyPr/>
          <a:lstStyle/>
          <a:p>
            <a:pPr marL="0" indent="0">
              <a:spcBef>
                <a:spcPts val="0"/>
              </a:spcBef>
              <a:buNone/>
            </a:pPr>
            <a:endParaRPr lang="en-US" dirty="0" smtClean="0"/>
          </a:p>
          <a:p>
            <a:pPr marL="0" indent="0">
              <a:spcBef>
                <a:spcPts val="0"/>
              </a:spcBef>
              <a:buNone/>
            </a:pPr>
            <a:r>
              <a:rPr lang="en-US" dirty="0" smtClean="0"/>
              <a:t>“The institution identifies expected outcomes, assesses the extent to which it achieves these outcomes, and provides evidence of improvement based on analysis of the results in each of the following areas : . . .”  </a:t>
            </a:r>
            <a:r>
              <a:rPr lang="en-US" b="1" dirty="0" smtClean="0"/>
              <a:t>	</a:t>
            </a:r>
            <a:endParaRPr lang="en-US" dirty="0"/>
          </a:p>
        </p:txBody>
      </p:sp>
      <p:sp>
        <p:nvSpPr>
          <p:cNvPr id="4" name="TextBox 3"/>
          <p:cNvSpPr txBox="1"/>
          <p:nvPr/>
        </p:nvSpPr>
        <p:spPr>
          <a:xfrm>
            <a:off x="8305800" y="381000"/>
            <a:ext cx="304800" cy="369332"/>
          </a:xfrm>
          <a:prstGeom prst="rect">
            <a:avLst/>
          </a:prstGeom>
          <a:noFill/>
        </p:spPr>
        <p:txBody>
          <a:bodyPr wrap="square" rtlCol="0">
            <a:spAutoFit/>
          </a:bodyPr>
          <a:lstStyle/>
          <a:p>
            <a:r>
              <a:rPr lang="en-US" dirty="0" smtClean="0"/>
              <a: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3.3.1.1 </a:t>
            </a:r>
            <a:endParaRPr lang="en-US" dirty="0"/>
          </a:p>
        </p:txBody>
      </p:sp>
      <p:sp>
        <p:nvSpPr>
          <p:cNvPr id="3" name="Content Placeholder 2"/>
          <p:cNvSpPr>
            <a:spLocks noGrp="1"/>
          </p:cNvSpPr>
          <p:nvPr>
            <p:ph idx="1"/>
          </p:nvPr>
        </p:nvSpPr>
        <p:spPr>
          <a:xfrm>
            <a:off x="457200" y="1371600"/>
            <a:ext cx="8229600" cy="1371601"/>
          </a:xfrm>
        </p:spPr>
        <p:txBody>
          <a:bodyPr/>
          <a:lstStyle/>
          <a:p>
            <a:r>
              <a:rPr lang="en-US" b="1" dirty="0" smtClean="0"/>
              <a:t>educational programs, to include student learning outcomes . . .</a:t>
            </a:r>
            <a:endParaRPr lang="en-US" dirty="0"/>
          </a:p>
        </p:txBody>
      </p:sp>
      <p:pic>
        <p:nvPicPr>
          <p:cNvPr id="1027" name="Picture 3" descr="C:\Users\cyin\Documents\Institutional Research\Factbook\Factbook 2013\IMG_5580.jpg"/>
          <p:cNvPicPr>
            <a:picLocks noChangeAspect="1" noChangeArrowheads="1"/>
          </p:cNvPicPr>
          <p:nvPr/>
        </p:nvPicPr>
        <p:blipFill>
          <a:blip r:embed="rId2" cstate="print"/>
          <a:srcRect/>
          <a:stretch>
            <a:fillRect/>
          </a:stretch>
        </p:blipFill>
        <p:spPr bwMode="auto">
          <a:xfrm>
            <a:off x="2362200" y="2514600"/>
            <a:ext cx="4533721" cy="3023425"/>
          </a:xfrm>
          <a:prstGeom prst="rect">
            <a:avLst/>
          </a:prstGeom>
          <a:noFill/>
          <a:ln w="22225">
            <a:solidFill>
              <a:schemeClr val="accent1"/>
            </a:solidFill>
          </a:ln>
        </p:spPr>
      </p:pic>
      <p:sp>
        <p:nvSpPr>
          <p:cNvPr id="5" name="TextBox 4"/>
          <p:cNvSpPr txBox="1"/>
          <p:nvPr/>
        </p:nvSpPr>
        <p:spPr>
          <a:xfrm>
            <a:off x="1828800" y="5715000"/>
            <a:ext cx="5638800" cy="923330"/>
          </a:xfrm>
          <a:prstGeom prst="rect">
            <a:avLst/>
          </a:prstGeom>
          <a:noFill/>
        </p:spPr>
        <p:txBody>
          <a:bodyPr wrap="square" rtlCol="0">
            <a:spAutoFit/>
          </a:bodyPr>
          <a:lstStyle/>
          <a:p>
            <a:r>
              <a:rPr lang="en-US" dirty="0" smtClean="0"/>
              <a:t>In Freshmen Cornerstone class, first-time, first-year students focus on outcomes related to creative, critical and communicative abilities.</a:t>
            </a:r>
            <a:endParaRPr lang="en-US" dirty="0"/>
          </a:p>
        </p:txBody>
      </p:sp>
      <p:sp>
        <p:nvSpPr>
          <p:cNvPr id="6" name="TextBox 5"/>
          <p:cNvSpPr txBox="1"/>
          <p:nvPr/>
        </p:nvSpPr>
        <p:spPr>
          <a:xfrm>
            <a:off x="8305800" y="381000"/>
            <a:ext cx="304800" cy="369332"/>
          </a:xfrm>
          <a:prstGeom prst="rect">
            <a:avLst/>
          </a:prstGeom>
          <a:noFill/>
        </p:spPr>
        <p:txBody>
          <a:bodyPr wrap="square" rtlCol="0">
            <a:spAutoFit/>
          </a:bodyPr>
          <a:lstStyle/>
          <a:p>
            <a:r>
              <a:rPr lang="en-US" dirty="0" smtClean="0"/>
              <a:t>*</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3.3.1.2 </a:t>
            </a:r>
            <a:endParaRPr lang="en-US" dirty="0"/>
          </a:p>
        </p:txBody>
      </p:sp>
      <p:sp>
        <p:nvSpPr>
          <p:cNvPr id="3" name="Content Placeholder 2"/>
          <p:cNvSpPr>
            <a:spLocks noGrp="1"/>
          </p:cNvSpPr>
          <p:nvPr>
            <p:ph idx="1"/>
          </p:nvPr>
        </p:nvSpPr>
        <p:spPr>
          <a:xfrm>
            <a:off x="609600" y="1447800"/>
            <a:ext cx="8229600" cy="838201"/>
          </a:xfrm>
        </p:spPr>
        <p:txBody>
          <a:bodyPr/>
          <a:lstStyle/>
          <a:p>
            <a:r>
              <a:rPr lang="en-US" b="1" dirty="0" smtClean="0"/>
              <a:t>administrative support services . . .</a:t>
            </a:r>
            <a:endParaRPr lang="en-US" dirty="0"/>
          </a:p>
        </p:txBody>
      </p:sp>
      <p:sp>
        <p:nvSpPr>
          <p:cNvPr id="5" name="TextBox 4"/>
          <p:cNvSpPr txBox="1"/>
          <p:nvPr/>
        </p:nvSpPr>
        <p:spPr>
          <a:xfrm>
            <a:off x="2895600" y="5638800"/>
            <a:ext cx="3810000" cy="923330"/>
          </a:xfrm>
          <a:prstGeom prst="rect">
            <a:avLst/>
          </a:prstGeom>
          <a:noFill/>
        </p:spPr>
        <p:txBody>
          <a:bodyPr wrap="square" rtlCol="0">
            <a:spAutoFit/>
          </a:bodyPr>
          <a:lstStyle/>
          <a:p>
            <a:r>
              <a:rPr lang="en-US" dirty="0" smtClean="0"/>
              <a:t>The Admission Office focuses on outcomes related to enrollment and marketing efforts.</a:t>
            </a:r>
            <a:endParaRPr lang="en-US" dirty="0"/>
          </a:p>
        </p:txBody>
      </p:sp>
      <p:sp>
        <p:nvSpPr>
          <p:cNvPr id="6" name="TextBox 5"/>
          <p:cNvSpPr txBox="1"/>
          <p:nvPr/>
        </p:nvSpPr>
        <p:spPr>
          <a:xfrm>
            <a:off x="8305800" y="381000"/>
            <a:ext cx="304800" cy="369332"/>
          </a:xfrm>
          <a:prstGeom prst="rect">
            <a:avLst/>
          </a:prstGeom>
          <a:noFill/>
        </p:spPr>
        <p:txBody>
          <a:bodyPr wrap="square" rtlCol="0">
            <a:spAutoFit/>
          </a:bodyPr>
          <a:lstStyle/>
          <a:p>
            <a:r>
              <a:rPr lang="en-US" dirty="0" smtClean="0"/>
              <a:t>*</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2057400"/>
            <a:ext cx="5468691" cy="3452490"/>
          </a:xfrm>
          <a:prstGeom prst="rect">
            <a:avLst/>
          </a:prstGeom>
          <a:ln w="25400">
            <a:solidFill>
              <a:schemeClr val="accent1"/>
            </a:solidFill>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3.3.1.3 </a:t>
            </a:r>
            <a:endParaRPr lang="en-US" dirty="0"/>
          </a:p>
        </p:txBody>
      </p:sp>
      <p:sp>
        <p:nvSpPr>
          <p:cNvPr id="3" name="Content Placeholder 2"/>
          <p:cNvSpPr>
            <a:spLocks noGrp="1"/>
          </p:cNvSpPr>
          <p:nvPr>
            <p:ph idx="1"/>
          </p:nvPr>
        </p:nvSpPr>
        <p:spPr>
          <a:xfrm>
            <a:off x="457200" y="1600201"/>
            <a:ext cx="8229600" cy="762000"/>
          </a:xfrm>
        </p:spPr>
        <p:txBody>
          <a:bodyPr/>
          <a:lstStyle/>
          <a:p>
            <a:r>
              <a:rPr lang="en-US" b="1" dirty="0" smtClean="0"/>
              <a:t>academic support services . . .</a:t>
            </a:r>
            <a:endParaRPr lang="en-US" dirty="0"/>
          </a:p>
        </p:txBody>
      </p:sp>
      <p:sp>
        <p:nvSpPr>
          <p:cNvPr id="5" name="TextBox 4"/>
          <p:cNvSpPr txBox="1"/>
          <p:nvPr/>
        </p:nvSpPr>
        <p:spPr>
          <a:xfrm>
            <a:off x="2286000" y="5410200"/>
            <a:ext cx="4724400" cy="1200329"/>
          </a:xfrm>
          <a:prstGeom prst="rect">
            <a:avLst/>
          </a:prstGeom>
          <a:noFill/>
        </p:spPr>
        <p:txBody>
          <a:bodyPr wrap="square" rtlCol="0">
            <a:spAutoFit/>
          </a:bodyPr>
          <a:lstStyle/>
          <a:p>
            <a:r>
              <a:rPr lang="en-US" dirty="0" smtClean="0"/>
              <a:t>The Office of the Registrar focuses on outcomes related to maintaining academic records, enforcing academic policies, and excellent consumer satisfaction. </a:t>
            </a:r>
            <a:endParaRPr lang="en-US" dirty="0"/>
          </a:p>
        </p:txBody>
      </p:sp>
      <p:sp>
        <p:nvSpPr>
          <p:cNvPr id="6" name="TextBox 5"/>
          <p:cNvSpPr txBox="1"/>
          <p:nvPr/>
        </p:nvSpPr>
        <p:spPr>
          <a:xfrm>
            <a:off x="8305800" y="381000"/>
            <a:ext cx="304800" cy="369332"/>
          </a:xfrm>
          <a:prstGeom prst="rect">
            <a:avLst/>
          </a:prstGeom>
          <a:noFill/>
        </p:spPr>
        <p:txBody>
          <a:bodyPr wrap="square" rtlCol="0">
            <a:spAutoFit/>
          </a:bodyPr>
          <a:lstStyle/>
          <a:p>
            <a:r>
              <a:rPr lang="en-US" dirty="0" smtClean="0"/>
              <a:t>*</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8154" y="2251667"/>
            <a:ext cx="3507692" cy="3137751"/>
          </a:xfrm>
          <a:prstGeom prst="rect">
            <a:avLst/>
          </a:prstGeom>
          <a:ln w="25400">
            <a:solidFill>
              <a:schemeClr val="accent1"/>
            </a:solidFill>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SACSCOC IE Non-Compliance Data (2013)</a:t>
            </a:r>
            <a:endParaRPr lang="en-US" dirty="0"/>
          </a:p>
        </p:txBody>
      </p:sp>
      <p:graphicFrame>
        <p:nvGraphicFramePr>
          <p:cNvPr id="6" name="Content Placeholder 5"/>
          <p:cNvGraphicFramePr>
            <a:graphicFrameLocks noGrp="1"/>
          </p:cNvGraphicFramePr>
          <p:nvPr>
            <p:ph idx="1"/>
          </p:nvPr>
        </p:nvGraphicFramePr>
        <p:xfrm>
          <a:off x="457200" y="1905000"/>
          <a:ext cx="8229600" cy="3657600"/>
        </p:xfrm>
        <a:graphic>
          <a:graphicData uri="http://schemas.openxmlformats.org/drawingml/2006/table">
            <a:tbl>
              <a:tblPr firstRow="1" bandRow="1">
                <a:tableStyleId>{5C22544A-7EE6-4342-B048-85BDC9FD1C3A}</a:tableStyleId>
              </a:tblPr>
              <a:tblGrid>
                <a:gridCol w="3657600"/>
                <a:gridCol w="2057400"/>
                <a:gridCol w="2514600"/>
              </a:tblGrid>
              <a:tr h="370840">
                <a:tc>
                  <a:txBody>
                    <a:bodyPr/>
                    <a:lstStyle/>
                    <a:p>
                      <a:pPr marL="0" marR="0" algn="ctr">
                        <a:spcBef>
                          <a:spcPts val="0"/>
                        </a:spcBef>
                        <a:spcAft>
                          <a:spcPts val="0"/>
                        </a:spcAft>
                      </a:pPr>
                      <a:r>
                        <a:rPr lang="en-US" sz="2000" b="1" dirty="0">
                          <a:latin typeface="Calibri"/>
                          <a:ea typeface="Calibri"/>
                          <a:cs typeface="Times New Roman"/>
                        </a:rPr>
                        <a:t>Standard Under Review</a:t>
                      </a:r>
                      <a:endParaRPr lang="en-US" sz="2000" dirty="0">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2000" b="1" dirty="0">
                          <a:latin typeface="Calibri"/>
                          <a:ea typeface="Calibri"/>
                          <a:cs typeface="Times New Roman"/>
                        </a:rPr>
                        <a:t>Non-Compliant</a:t>
                      </a:r>
                      <a:endParaRPr lang="en-US" sz="2000" dirty="0">
                        <a:latin typeface="Calibri"/>
                        <a:ea typeface="Calibri"/>
                        <a:cs typeface="Times New Roman"/>
                      </a:endParaRPr>
                    </a:p>
                    <a:p>
                      <a:pPr marL="0" marR="0" algn="ctr">
                        <a:spcBef>
                          <a:spcPts val="0"/>
                        </a:spcBef>
                        <a:spcAft>
                          <a:spcPts val="0"/>
                        </a:spcAft>
                      </a:pPr>
                      <a:r>
                        <a:rPr lang="en-US" sz="2000" b="1" dirty="0">
                          <a:latin typeface="Calibri"/>
                          <a:ea typeface="Calibri"/>
                          <a:cs typeface="Times New Roman"/>
                        </a:rPr>
                        <a:t>In the Off-Site</a:t>
                      </a:r>
                      <a:endParaRPr lang="en-US" sz="2000" dirty="0">
                        <a:latin typeface="Calibri"/>
                        <a:ea typeface="Calibri"/>
                        <a:cs typeface="Times New Roman"/>
                      </a:endParaRPr>
                    </a:p>
                    <a:p>
                      <a:pPr marL="0" marR="0" algn="ctr">
                        <a:spcBef>
                          <a:spcPts val="0"/>
                        </a:spcBef>
                        <a:spcAft>
                          <a:spcPts val="0"/>
                        </a:spcAft>
                      </a:pPr>
                      <a:r>
                        <a:rPr lang="en-US" sz="2000" b="1" dirty="0" smtClean="0">
                          <a:latin typeface="Calibri"/>
                          <a:ea typeface="Calibri"/>
                          <a:cs typeface="Times New Roman"/>
                        </a:rPr>
                        <a:t>Review</a:t>
                      </a:r>
                      <a:endParaRPr lang="en-US" sz="2000" dirty="0">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2000" b="1" dirty="0">
                          <a:latin typeface="Calibri"/>
                          <a:ea typeface="Calibri"/>
                          <a:cs typeface="Times New Roman"/>
                        </a:rPr>
                        <a:t>Non-Compliant</a:t>
                      </a:r>
                      <a:endParaRPr lang="en-US" sz="2000" dirty="0">
                        <a:latin typeface="Calibri"/>
                        <a:ea typeface="Calibri"/>
                        <a:cs typeface="Times New Roman"/>
                      </a:endParaRPr>
                    </a:p>
                    <a:p>
                      <a:pPr marL="0" marR="0" algn="ctr">
                        <a:spcBef>
                          <a:spcPts val="0"/>
                        </a:spcBef>
                        <a:spcAft>
                          <a:spcPts val="0"/>
                        </a:spcAft>
                      </a:pPr>
                      <a:r>
                        <a:rPr lang="en-US" sz="2000" b="1" dirty="0">
                          <a:latin typeface="Calibri"/>
                          <a:ea typeface="Calibri"/>
                          <a:cs typeface="Times New Roman"/>
                        </a:rPr>
                        <a:t>In the On-Site</a:t>
                      </a:r>
                      <a:endParaRPr lang="en-US" sz="2000" dirty="0">
                        <a:latin typeface="Calibri"/>
                        <a:ea typeface="Calibri"/>
                        <a:cs typeface="Times New Roman"/>
                      </a:endParaRPr>
                    </a:p>
                    <a:p>
                      <a:pPr marL="0" marR="0" algn="ctr">
                        <a:spcBef>
                          <a:spcPts val="0"/>
                        </a:spcBef>
                        <a:spcAft>
                          <a:spcPts val="0"/>
                        </a:spcAft>
                      </a:pPr>
                      <a:r>
                        <a:rPr lang="en-US" sz="2000" b="1" dirty="0">
                          <a:latin typeface="Calibri"/>
                          <a:ea typeface="Calibri"/>
                          <a:cs typeface="Times New Roman"/>
                        </a:rPr>
                        <a:t>Review</a:t>
                      </a:r>
                      <a:endParaRPr lang="en-US" sz="2000" dirty="0">
                        <a:latin typeface="Calibri"/>
                        <a:ea typeface="Calibri"/>
                        <a:cs typeface="Times New Roman"/>
                      </a:endParaRPr>
                    </a:p>
                  </a:txBody>
                  <a:tcPr marL="68580" marR="68580" marT="0" marB="0" anchor="ctr"/>
                </a:tc>
              </a:tr>
              <a:tr h="370840">
                <a:tc>
                  <a:txBody>
                    <a:bodyPr/>
                    <a:lstStyle/>
                    <a:p>
                      <a:pPr marL="0" marR="0" algn="l">
                        <a:spcBef>
                          <a:spcPts val="0"/>
                        </a:spcBef>
                        <a:spcAft>
                          <a:spcPts val="0"/>
                        </a:spcAft>
                      </a:pPr>
                      <a:endParaRPr lang="en-US" sz="2000" b="1" dirty="0" smtClean="0">
                        <a:latin typeface="Calibri"/>
                        <a:ea typeface="Calibri"/>
                        <a:cs typeface="Times New Roman"/>
                      </a:endParaRPr>
                    </a:p>
                    <a:p>
                      <a:pPr marL="0" marR="0" algn="l">
                        <a:spcBef>
                          <a:spcPts val="0"/>
                        </a:spcBef>
                        <a:spcAft>
                          <a:spcPts val="0"/>
                        </a:spcAft>
                      </a:pPr>
                      <a:r>
                        <a:rPr lang="en-US" sz="2000" b="1" dirty="0" smtClean="0">
                          <a:latin typeface="Calibri"/>
                          <a:ea typeface="Calibri"/>
                          <a:cs typeface="Times New Roman"/>
                        </a:rPr>
                        <a:t>3.3.1.1 </a:t>
                      </a:r>
                      <a:r>
                        <a:rPr lang="en-US" sz="2000" b="1" dirty="0">
                          <a:latin typeface="Calibri"/>
                          <a:ea typeface="Calibri"/>
                          <a:cs typeface="Times New Roman"/>
                        </a:rPr>
                        <a:t>(Educational Programs</a:t>
                      </a:r>
                      <a:r>
                        <a:rPr lang="en-US" sz="2000" b="1" dirty="0" smtClean="0">
                          <a:latin typeface="Calibri"/>
                          <a:ea typeface="Calibri"/>
                          <a:cs typeface="Times New Roman"/>
                        </a:rPr>
                        <a:t>)</a:t>
                      </a:r>
                    </a:p>
                    <a:p>
                      <a:pPr marL="0" marR="0" algn="l">
                        <a:spcBef>
                          <a:spcPts val="0"/>
                        </a:spcBef>
                        <a:spcAft>
                          <a:spcPts val="0"/>
                        </a:spcAft>
                      </a:pPr>
                      <a:endParaRPr lang="en-US" sz="2000" dirty="0">
                        <a:latin typeface="Calibri"/>
                        <a:ea typeface="Calibri"/>
                        <a:cs typeface="Times New Roman"/>
                      </a:endParaRPr>
                    </a:p>
                  </a:txBody>
                  <a:tcPr marL="68580" marR="68580" marT="0" marB="0" anchor="ctr"/>
                </a:tc>
                <a:tc>
                  <a:txBody>
                    <a:bodyPr/>
                    <a:lstStyle/>
                    <a:p>
                      <a:pPr marL="0" marR="0" algn="ctr">
                        <a:spcBef>
                          <a:spcPts val="0"/>
                        </a:spcBef>
                        <a:spcAft>
                          <a:spcPts val="0"/>
                        </a:spcAft>
                      </a:pPr>
                      <a:endParaRPr lang="en-US" sz="2000" dirty="0">
                        <a:latin typeface="Calibri"/>
                        <a:ea typeface="Calibri"/>
                        <a:cs typeface="Times New Roman"/>
                      </a:endParaRPr>
                    </a:p>
                  </a:txBody>
                  <a:tcPr marL="68580" marR="68580" marT="0" marB="0" anchor="ctr"/>
                </a:tc>
                <a:tc>
                  <a:txBody>
                    <a:bodyPr/>
                    <a:lstStyle/>
                    <a:p>
                      <a:pPr marL="0" marR="0" algn="ctr">
                        <a:spcBef>
                          <a:spcPts val="0"/>
                        </a:spcBef>
                        <a:spcAft>
                          <a:spcPts val="0"/>
                        </a:spcAft>
                      </a:pPr>
                      <a:endParaRPr lang="en-US" sz="2000" dirty="0">
                        <a:latin typeface="Calibri"/>
                        <a:ea typeface="Calibri"/>
                        <a:cs typeface="Times New Roman"/>
                      </a:endParaRPr>
                    </a:p>
                  </a:txBody>
                  <a:tcPr marL="68580" marR="68580" marT="0" marB="0" anchor="ctr"/>
                </a:tc>
              </a:tr>
              <a:tr h="370840">
                <a:tc>
                  <a:txBody>
                    <a:bodyPr/>
                    <a:lstStyle/>
                    <a:p>
                      <a:pPr marL="0" marR="0" algn="l">
                        <a:spcBef>
                          <a:spcPts val="0"/>
                        </a:spcBef>
                        <a:spcAft>
                          <a:spcPts val="0"/>
                        </a:spcAft>
                      </a:pPr>
                      <a:endParaRPr lang="en-US" sz="2000" b="1" dirty="0" smtClean="0">
                        <a:latin typeface="Calibri"/>
                        <a:ea typeface="Calibri"/>
                        <a:cs typeface="Times New Roman"/>
                      </a:endParaRPr>
                    </a:p>
                    <a:p>
                      <a:pPr marL="0" marR="0" algn="l">
                        <a:spcBef>
                          <a:spcPts val="0"/>
                        </a:spcBef>
                        <a:spcAft>
                          <a:spcPts val="0"/>
                        </a:spcAft>
                      </a:pPr>
                      <a:r>
                        <a:rPr lang="en-US" sz="2000" b="1" dirty="0" smtClean="0">
                          <a:latin typeface="Calibri"/>
                          <a:ea typeface="Calibri"/>
                          <a:cs typeface="Times New Roman"/>
                        </a:rPr>
                        <a:t>3.3.1.2 </a:t>
                      </a:r>
                      <a:r>
                        <a:rPr lang="en-US" sz="2000" b="1" dirty="0">
                          <a:latin typeface="Calibri"/>
                          <a:ea typeface="Calibri"/>
                          <a:cs typeface="Times New Roman"/>
                        </a:rPr>
                        <a:t>(Administrative Support</a:t>
                      </a:r>
                      <a:r>
                        <a:rPr lang="en-US" sz="2000" b="1" dirty="0" smtClean="0">
                          <a:latin typeface="Calibri"/>
                          <a:ea typeface="Calibri"/>
                          <a:cs typeface="Times New Roman"/>
                        </a:rPr>
                        <a:t>)</a:t>
                      </a:r>
                    </a:p>
                    <a:p>
                      <a:pPr marL="0" marR="0" algn="l">
                        <a:spcBef>
                          <a:spcPts val="0"/>
                        </a:spcBef>
                        <a:spcAft>
                          <a:spcPts val="0"/>
                        </a:spcAft>
                      </a:pPr>
                      <a:endParaRPr lang="en-US" sz="2000" dirty="0">
                        <a:latin typeface="Calibri"/>
                        <a:ea typeface="Calibri"/>
                        <a:cs typeface="Times New Roman"/>
                      </a:endParaRPr>
                    </a:p>
                  </a:txBody>
                  <a:tcPr marL="68580" marR="68580" marT="0" marB="0" anchor="ctr"/>
                </a:tc>
                <a:tc>
                  <a:txBody>
                    <a:bodyPr/>
                    <a:lstStyle/>
                    <a:p>
                      <a:pPr marL="0" marR="0" algn="ctr">
                        <a:spcBef>
                          <a:spcPts val="0"/>
                        </a:spcBef>
                        <a:spcAft>
                          <a:spcPts val="0"/>
                        </a:spcAft>
                      </a:pPr>
                      <a:endParaRPr lang="en-US" sz="2000" dirty="0">
                        <a:latin typeface="Calibri"/>
                        <a:ea typeface="Calibri"/>
                        <a:cs typeface="Times New Roman"/>
                      </a:endParaRPr>
                    </a:p>
                  </a:txBody>
                  <a:tcPr marL="68580" marR="68580" marT="0" marB="0" anchor="ctr"/>
                </a:tc>
                <a:tc>
                  <a:txBody>
                    <a:bodyPr/>
                    <a:lstStyle/>
                    <a:p>
                      <a:pPr marL="0" marR="0" algn="ctr">
                        <a:spcBef>
                          <a:spcPts val="0"/>
                        </a:spcBef>
                        <a:spcAft>
                          <a:spcPts val="0"/>
                        </a:spcAft>
                      </a:pPr>
                      <a:endParaRPr lang="en-US" sz="2000" dirty="0">
                        <a:latin typeface="Calibri"/>
                        <a:ea typeface="Calibri"/>
                        <a:cs typeface="Times New Roman"/>
                      </a:endParaRPr>
                    </a:p>
                  </a:txBody>
                  <a:tcPr marL="68580" marR="68580" marT="0" marB="0" anchor="ctr"/>
                </a:tc>
              </a:tr>
              <a:tr h="370840">
                <a:tc>
                  <a:txBody>
                    <a:bodyPr/>
                    <a:lstStyle/>
                    <a:p>
                      <a:pPr marL="0" marR="0" algn="l">
                        <a:spcBef>
                          <a:spcPts val="0"/>
                        </a:spcBef>
                        <a:spcAft>
                          <a:spcPts val="0"/>
                        </a:spcAft>
                      </a:pPr>
                      <a:endParaRPr lang="en-US" sz="2000" b="1" dirty="0" smtClean="0">
                        <a:latin typeface="Calibri"/>
                        <a:ea typeface="Calibri"/>
                        <a:cs typeface="Times New Roman"/>
                      </a:endParaRPr>
                    </a:p>
                    <a:p>
                      <a:pPr marL="0" marR="0" algn="l">
                        <a:spcBef>
                          <a:spcPts val="0"/>
                        </a:spcBef>
                        <a:spcAft>
                          <a:spcPts val="0"/>
                        </a:spcAft>
                      </a:pPr>
                      <a:r>
                        <a:rPr lang="en-US" sz="2000" b="1" dirty="0" smtClean="0">
                          <a:latin typeface="Calibri"/>
                          <a:ea typeface="Calibri"/>
                          <a:cs typeface="Times New Roman"/>
                        </a:rPr>
                        <a:t>3.3.1.3 </a:t>
                      </a:r>
                      <a:r>
                        <a:rPr lang="en-US" sz="2000" b="1" dirty="0">
                          <a:latin typeface="Calibri"/>
                          <a:ea typeface="Calibri"/>
                          <a:cs typeface="Times New Roman"/>
                        </a:rPr>
                        <a:t>(Educational Support</a:t>
                      </a:r>
                      <a:r>
                        <a:rPr lang="en-US" sz="2000" b="1" dirty="0" smtClean="0">
                          <a:latin typeface="Calibri"/>
                          <a:ea typeface="Calibri"/>
                          <a:cs typeface="Times New Roman"/>
                        </a:rPr>
                        <a:t>)</a:t>
                      </a:r>
                    </a:p>
                    <a:p>
                      <a:pPr marL="0" marR="0" algn="l">
                        <a:spcBef>
                          <a:spcPts val="0"/>
                        </a:spcBef>
                        <a:spcAft>
                          <a:spcPts val="0"/>
                        </a:spcAft>
                      </a:pPr>
                      <a:endParaRPr lang="en-US" sz="2000" dirty="0">
                        <a:latin typeface="Calibri"/>
                        <a:ea typeface="Calibri"/>
                        <a:cs typeface="Times New Roman"/>
                      </a:endParaRPr>
                    </a:p>
                  </a:txBody>
                  <a:tcPr marL="68580" marR="68580" marT="0" marB="0" anchor="ctr"/>
                </a:tc>
                <a:tc>
                  <a:txBody>
                    <a:bodyPr/>
                    <a:lstStyle/>
                    <a:p>
                      <a:pPr marL="0" marR="0" algn="ctr">
                        <a:spcBef>
                          <a:spcPts val="0"/>
                        </a:spcBef>
                        <a:spcAft>
                          <a:spcPts val="0"/>
                        </a:spcAft>
                      </a:pPr>
                      <a:endParaRPr lang="en-US" sz="2000" dirty="0">
                        <a:latin typeface="Calibri"/>
                        <a:ea typeface="Calibri"/>
                        <a:cs typeface="Times New Roman"/>
                      </a:endParaRPr>
                    </a:p>
                  </a:txBody>
                  <a:tcPr marL="68580" marR="68580" marT="0" marB="0" anchor="ctr"/>
                </a:tc>
                <a:tc>
                  <a:txBody>
                    <a:bodyPr/>
                    <a:lstStyle/>
                    <a:p>
                      <a:pPr marL="0" marR="0" algn="ctr">
                        <a:spcBef>
                          <a:spcPts val="0"/>
                        </a:spcBef>
                        <a:spcAft>
                          <a:spcPts val="0"/>
                        </a:spcAft>
                      </a:pPr>
                      <a:endParaRPr lang="en-US" sz="2000" dirty="0">
                        <a:latin typeface="Calibri"/>
                        <a:ea typeface="Calibri"/>
                        <a:cs typeface="Times New Roman"/>
                      </a:endParaRPr>
                    </a:p>
                  </a:txBody>
                  <a:tcPr marL="68580" marR="68580" marT="0" marB="0" anchor="ctr"/>
                </a:tc>
              </a:tr>
            </a:tbl>
          </a:graphicData>
        </a:graphic>
      </p:graphicFrame>
      <p:sp>
        <p:nvSpPr>
          <p:cNvPr id="4" name="TextBox 3"/>
          <p:cNvSpPr txBox="1"/>
          <p:nvPr/>
        </p:nvSpPr>
        <p:spPr>
          <a:xfrm>
            <a:off x="4876800" y="3124200"/>
            <a:ext cx="1066800" cy="381000"/>
          </a:xfrm>
          <a:prstGeom prst="rect">
            <a:avLst/>
          </a:prstGeom>
          <a:noFill/>
        </p:spPr>
        <p:txBody>
          <a:bodyPr wrap="square" rtlCol="0">
            <a:spAutoFit/>
          </a:bodyPr>
          <a:lstStyle/>
          <a:p>
            <a:r>
              <a:rPr lang="en-US" b="1" dirty="0" smtClean="0"/>
              <a:t>64%</a:t>
            </a:r>
            <a:endParaRPr lang="en-US" b="1" dirty="0"/>
          </a:p>
        </p:txBody>
      </p:sp>
      <p:sp>
        <p:nvSpPr>
          <p:cNvPr id="5" name="TextBox 4"/>
          <p:cNvSpPr txBox="1"/>
          <p:nvPr/>
        </p:nvSpPr>
        <p:spPr>
          <a:xfrm>
            <a:off x="7086600" y="3124200"/>
            <a:ext cx="1066800" cy="381000"/>
          </a:xfrm>
          <a:prstGeom prst="rect">
            <a:avLst/>
          </a:prstGeom>
          <a:noFill/>
        </p:spPr>
        <p:txBody>
          <a:bodyPr wrap="square" rtlCol="0">
            <a:spAutoFit/>
          </a:bodyPr>
          <a:lstStyle/>
          <a:p>
            <a:r>
              <a:rPr lang="en-US" b="1" dirty="0" smtClean="0"/>
              <a:t>36%</a:t>
            </a:r>
            <a:endParaRPr lang="en-US" b="1" dirty="0"/>
          </a:p>
        </p:txBody>
      </p:sp>
      <p:sp>
        <p:nvSpPr>
          <p:cNvPr id="7" name="TextBox 6"/>
          <p:cNvSpPr txBox="1"/>
          <p:nvPr/>
        </p:nvSpPr>
        <p:spPr>
          <a:xfrm>
            <a:off x="4876800" y="4038600"/>
            <a:ext cx="1066800" cy="381000"/>
          </a:xfrm>
          <a:prstGeom prst="rect">
            <a:avLst/>
          </a:prstGeom>
          <a:noFill/>
        </p:spPr>
        <p:txBody>
          <a:bodyPr wrap="square" rtlCol="0">
            <a:spAutoFit/>
          </a:bodyPr>
          <a:lstStyle/>
          <a:p>
            <a:r>
              <a:rPr lang="en-US" b="1" dirty="0" smtClean="0"/>
              <a:t>52%</a:t>
            </a:r>
            <a:endParaRPr lang="en-US" b="1" dirty="0"/>
          </a:p>
        </p:txBody>
      </p:sp>
      <p:sp>
        <p:nvSpPr>
          <p:cNvPr id="8" name="TextBox 7"/>
          <p:cNvSpPr txBox="1"/>
          <p:nvPr/>
        </p:nvSpPr>
        <p:spPr>
          <a:xfrm>
            <a:off x="7086600" y="4038600"/>
            <a:ext cx="1066800" cy="381000"/>
          </a:xfrm>
          <a:prstGeom prst="rect">
            <a:avLst/>
          </a:prstGeom>
          <a:noFill/>
        </p:spPr>
        <p:txBody>
          <a:bodyPr wrap="square" rtlCol="0">
            <a:spAutoFit/>
          </a:bodyPr>
          <a:lstStyle/>
          <a:p>
            <a:r>
              <a:rPr lang="en-US" b="1" dirty="0" smtClean="0"/>
              <a:t>24%</a:t>
            </a:r>
            <a:endParaRPr lang="en-US" b="1" dirty="0"/>
          </a:p>
        </p:txBody>
      </p:sp>
      <p:sp>
        <p:nvSpPr>
          <p:cNvPr id="9" name="TextBox 8"/>
          <p:cNvSpPr txBox="1"/>
          <p:nvPr/>
        </p:nvSpPr>
        <p:spPr>
          <a:xfrm>
            <a:off x="4876800" y="4953000"/>
            <a:ext cx="1066800" cy="381000"/>
          </a:xfrm>
          <a:prstGeom prst="rect">
            <a:avLst/>
          </a:prstGeom>
          <a:noFill/>
        </p:spPr>
        <p:txBody>
          <a:bodyPr wrap="square" rtlCol="0">
            <a:spAutoFit/>
          </a:bodyPr>
          <a:lstStyle/>
          <a:p>
            <a:r>
              <a:rPr lang="en-US" b="1" dirty="0" smtClean="0"/>
              <a:t>53%</a:t>
            </a:r>
            <a:endParaRPr lang="en-US" b="1" dirty="0"/>
          </a:p>
        </p:txBody>
      </p:sp>
      <p:sp>
        <p:nvSpPr>
          <p:cNvPr id="10" name="TextBox 9"/>
          <p:cNvSpPr txBox="1"/>
          <p:nvPr/>
        </p:nvSpPr>
        <p:spPr>
          <a:xfrm>
            <a:off x="7086600" y="4953000"/>
            <a:ext cx="1066800" cy="381000"/>
          </a:xfrm>
          <a:prstGeom prst="rect">
            <a:avLst/>
          </a:prstGeom>
          <a:noFill/>
        </p:spPr>
        <p:txBody>
          <a:bodyPr wrap="square" rtlCol="0">
            <a:spAutoFit/>
          </a:bodyPr>
          <a:lstStyle/>
          <a:p>
            <a:r>
              <a:rPr lang="en-US" b="1" dirty="0" smtClean="0"/>
              <a:t>24%</a:t>
            </a:r>
            <a:endParaRPr lang="en-US" b="1" dirty="0"/>
          </a:p>
        </p:txBody>
      </p:sp>
    </p:spTree>
    <p:extLst>
      <p:ext uri="{BB962C8B-B14F-4D97-AF65-F5344CB8AC3E}">
        <p14:creationId xmlns:p14="http://schemas.microsoft.com/office/powerpoint/2010/main" val="3733725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Involvement to Consequences</a:t>
            </a:r>
            <a:endParaRPr lang="en-US" dirty="0"/>
          </a:p>
        </p:txBody>
      </p:sp>
      <p:sp>
        <p:nvSpPr>
          <p:cNvPr id="3" name="Content Placeholder 2"/>
          <p:cNvSpPr>
            <a:spLocks noGrp="1"/>
          </p:cNvSpPr>
          <p:nvPr>
            <p:ph idx="1"/>
          </p:nvPr>
        </p:nvSpPr>
        <p:spPr/>
        <p:txBody>
          <a:bodyPr>
            <a:normAutofit/>
          </a:bodyPr>
          <a:lstStyle/>
          <a:p>
            <a:pPr>
              <a:buNone/>
            </a:pPr>
            <a:r>
              <a:rPr lang="en-US" dirty="0"/>
              <a:t> </a:t>
            </a:r>
            <a:r>
              <a:rPr lang="en-US" dirty="0" smtClean="0"/>
              <a:t>“Often it is a question not of providing evidence that assessment is occurring, but rather of demonstrating in real, tangible ways that the assessments are actually being used to inform planning, decision making, and resource allocation at the institution.”</a:t>
            </a:r>
          </a:p>
          <a:p>
            <a:pPr>
              <a:buNone/>
            </a:pPr>
            <a:r>
              <a:rPr lang="en-US" dirty="0"/>
              <a:t>	</a:t>
            </a:r>
            <a:r>
              <a:rPr lang="en-US" dirty="0" smtClean="0"/>
              <a:t>- </a:t>
            </a:r>
            <a:r>
              <a:rPr lang="en-US" sz="2400" dirty="0" smtClean="0"/>
              <a:t>Michael </a:t>
            </a:r>
            <a:r>
              <a:rPr lang="en-US" sz="2400" dirty="0" err="1" smtClean="0"/>
              <a:t>Middaugh</a:t>
            </a:r>
            <a:r>
              <a:rPr lang="en-US" sz="2400" dirty="0" smtClean="0"/>
              <a:t>, </a:t>
            </a:r>
            <a:r>
              <a:rPr lang="en-US" sz="2400" i="1" dirty="0" smtClean="0"/>
              <a:t>Planning and Assessment in Higher Education: Demonstrating Institutional Effectiveness.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Learned from the Reaffirmation Process</a:t>
            </a:r>
            <a:endParaRPr lang="en-US" dirty="0"/>
          </a:p>
        </p:txBody>
      </p:sp>
      <p:sp>
        <p:nvSpPr>
          <p:cNvPr id="3" name="Content Placeholder 2"/>
          <p:cNvSpPr>
            <a:spLocks noGrp="1"/>
          </p:cNvSpPr>
          <p:nvPr>
            <p:ph idx="1"/>
          </p:nvPr>
        </p:nvSpPr>
        <p:spPr/>
        <p:txBody>
          <a:bodyPr/>
          <a:lstStyle/>
          <a:p>
            <a:r>
              <a:rPr lang="en-US" sz="2800" dirty="0" smtClean="0"/>
              <a:t>Old annual report template overwrought and disconnected</a:t>
            </a:r>
          </a:p>
          <a:p>
            <a:r>
              <a:rPr lang="en-US" sz="2800" dirty="0" smtClean="0"/>
              <a:t>Inappropriate assessment measures in some programs (i.e., course grades)</a:t>
            </a:r>
          </a:p>
          <a:p>
            <a:r>
              <a:rPr lang="en-US" sz="2800" dirty="0" smtClean="0"/>
              <a:t>Insufficient analysis of results (and sometimes absence of results)</a:t>
            </a:r>
          </a:p>
          <a:p>
            <a:r>
              <a:rPr lang="en-US" sz="2800" dirty="0" smtClean="0"/>
              <a:t>Overt connection lacking between annual report assessment and strategic plan, and between assessment and budget decisions</a:t>
            </a:r>
          </a:p>
          <a:p>
            <a:pPr>
              <a:buNone/>
            </a:pPr>
            <a:endParaRPr lang="en-US" sz="2400" dirty="0" smtClean="0"/>
          </a:p>
          <a:p>
            <a:endParaRPr lang="en-US" dirty="0" smtClean="0"/>
          </a:p>
          <a:p>
            <a:endParaRPr lang="en-US" dirty="0" smtClean="0"/>
          </a:p>
          <a:p>
            <a:endParaRPr lang="en-US" dirty="0"/>
          </a:p>
        </p:txBody>
      </p:sp>
      <p:sp>
        <p:nvSpPr>
          <p:cNvPr id="4" name="TextBox 3"/>
          <p:cNvSpPr txBox="1"/>
          <p:nvPr/>
        </p:nvSpPr>
        <p:spPr>
          <a:xfrm>
            <a:off x="8305800" y="381000"/>
            <a:ext cx="304800" cy="369332"/>
          </a:xfrm>
          <a:prstGeom prst="rect">
            <a:avLst/>
          </a:prstGeom>
          <a:noFill/>
        </p:spPr>
        <p:txBody>
          <a:bodyPr wrap="square" rtlCol="0">
            <a:spAutoFit/>
          </a:bodyPr>
          <a:lstStyle/>
          <a:p>
            <a:r>
              <a:rPr lang="en-US" dirty="0" smtClean="0"/>
              <a: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Prepared!</a:t>
            </a:r>
            <a:endParaRPr lang="en-US" dirty="0"/>
          </a:p>
        </p:txBody>
      </p:sp>
      <p:sp>
        <p:nvSpPr>
          <p:cNvPr id="3" name="Content Placeholder 2"/>
          <p:cNvSpPr>
            <a:spLocks noGrp="1"/>
          </p:cNvSpPr>
          <p:nvPr>
            <p:ph idx="1"/>
          </p:nvPr>
        </p:nvSpPr>
        <p:spPr/>
        <p:txBody>
          <a:bodyPr/>
          <a:lstStyle/>
          <a:p>
            <a:r>
              <a:rPr lang="en-US" dirty="0" smtClean="0"/>
              <a:t>Have something – an assessment manual, an annual plan, etc. – in place so that three annual assessment cycles can occur, i.e., three years of reporting, analyzing, fixing, etc.</a:t>
            </a:r>
          </a:p>
          <a:p>
            <a:pPr>
              <a:buNone/>
            </a:pPr>
            <a:endParaRPr lang="en-US" dirty="0" smtClean="0"/>
          </a:p>
          <a:p>
            <a:pPr>
              <a:buNone/>
            </a:pPr>
            <a:r>
              <a:rPr lang="en-US" dirty="0" smtClean="0"/>
              <a:t>				OR</a:t>
            </a:r>
          </a:p>
          <a:p>
            <a:pPr>
              <a:buNone/>
            </a:pPr>
            <a:endParaRPr lang="en-US" dirty="0" smtClean="0"/>
          </a:p>
          <a:p>
            <a:r>
              <a:rPr lang="en-US" dirty="0" smtClean="0"/>
              <a:t>Be prepared to scramble.</a:t>
            </a:r>
            <a:endParaRPr lang="en-US" dirty="0"/>
          </a:p>
        </p:txBody>
      </p:sp>
      <p:sp>
        <p:nvSpPr>
          <p:cNvPr id="4" name="TextBox 3"/>
          <p:cNvSpPr txBox="1"/>
          <p:nvPr/>
        </p:nvSpPr>
        <p:spPr>
          <a:xfrm>
            <a:off x="8305800" y="381000"/>
            <a:ext cx="304800" cy="369332"/>
          </a:xfrm>
          <a:prstGeom prst="rect">
            <a:avLst/>
          </a:prstGeom>
          <a:noFill/>
        </p:spPr>
        <p:txBody>
          <a:bodyPr wrap="square" rtlCol="0">
            <a:spAutoFit/>
          </a:bodyPr>
          <a:lstStyle/>
          <a:p>
            <a:r>
              <a:rPr lang="en-US" dirty="0" smtClean="0"/>
              <a: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Organized Anarchies</a:t>
            </a:r>
            <a:endParaRPr lang="en-US" dirty="0"/>
          </a:p>
        </p:txBody>
      </p:sp>
      <p:sp>
        <p:nvSpPr>
          <p:cNvPr id="3" name="Content Placeholder 2"/>
          <p:cNvSpPr>
            <a:spLocks noGrp="1"/>
          </p:cNvSpPr>
          <p:nvPr>
            <p:ph idx="1"/>
          </p:nvPr>
        </p:nvSpPr>
        <p:spPr>
          <a:xfrm>
            <a:off x="457200" y="1371600"/>
            <a:ext cx="8229600" cy="4525963"/>
          </a:xfrm>
        </p:spPr>
        <p:txBody>
          <a:bodyPr/>
          <a:lstStyle/>
          <a:p>
            <a:pPr>
              <a:buNone/>
            </a:pPr>
            <a:endParaRPr lang="en-US" dirty="0" smtClean="0"/>
          </a:p>
          <a:p>
            <a:pPr>
              <a:buNone/>
            </a:pPr>
            <a:r>
              <a:rPr lang="en-US" dirty="0" smtClean="0"/>
              <a:t>	“. . . most academic institutions are ‘organized anarchies,’ in which faculty ‘wander in and out of the decision-making process depending on circumstance and inclination.’”</a:t>
            </a:r>
          </a:p>
          <a:p>
            <a:pPr>
              <a:buNone/>
            </a:pPr>
            <a:r>
              <a:rPr lang="en-US" sz="2800" dirty="0" smtClean="0"/>
              <a:t>	</a:t>
            </a:r>
          </a:p>
          <a:p>
            <a:pPr lvl="2">
              <a:buNone/>
            </a:pPr>
            <a:r>
              <a:rPr lang="en-US" dirty="0" smtClean="0"/>
              <a:t>   			- Richard L. Morrill, </a:t>
            </a:r>
            <a:r>
              <a:rPr lang="en-US" i="1" dirty="0" smtClean="0"/>
              <a:t>Strategic Leadership 		</a:t>
            </a:r>
            <a:r>
              <a:rPr lang="en-US" dirty="0" smtClean="0"/>
              <a:t>(2007)</a:t>
            </a:r>
            <a:r>
              <a:rPr lang="en-US" i="1" dirty="0" smtClean="0"/>
              <a:t>,</a:t>
            </a:r>
            <a:r>
              <a:rPr lang="en-US" dirty="0" smtClean="0"/>
              <a:t> quoted in Andrew </a:t>
            </a:r>
            <a:r>
              <a:rPr lang="en-US" dirty="0" err="1" smtClean="0"/>
              <a:t>Delbanco’s</a:t>
            </a:r>
            <a:r>
              <a:rPr lang="en-US" dirty="0" smtClean="0"/>
              <a:t> 		</a:t>
            </a:r>
            <a:r>
              <a:rPr lang="en-US" i="1" dirty="0" smtClean="0"/>
              <a:t>College: What It Was, Is, and Should Be 		</a:t>
            </a:r>
            <a:r>
              <a:rPr lang="en-US" dirty="0" smtClean="0"/>
              <a:t>(2012).</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81600"/>
            <a:ext cx="8229600" cy="1143000"/>
          </a:xfrm>
        </p:spPr>
        <p:txBody>
          <a:bodyPr/>
          <a:lstStyle/>
          <a:p>
            <a:r>
              <a:rPr lang="en-US" dirty="0" smtClean="0"/>
              <a:t>Bogus Map</a:t>
            </a:r>
            <a:endParaRPr lang="en-US" dirty="0"/>
          </a:p>
        </p:txBody>
      </p:sp>
      <p:pic>
        <p:nvPicPr>
          <p:cNvPr id="4" name="Content Placeholder 3" descr="bogus map.jpg"/>
          <p:cNvPicPr>
            <a:picLocks noGrp="1" noChangeAspect="1"/>
          </p:cNvPicPr>
          <p:nvPr>
            <p:ph idx="1"/>
          </p:nvPr>
        </p:nvPicPr>
        <p:blipFill>
          <a:blip r:embed="rId2" cstate="print"/>
          <a:stretch>
            <a:fillRect/>
          </a:stretch>
        </p:blipFill>
        <p:spPr>
          <a:xfrm>
            <a:off x="1676400" y="609600"/>
            <a:ext cx="5808556" cy="4525963"/>
          </a:xfrm>
          <a:ln w="12700">
            <a:solidFill>
              <a:schemeClr val="accent1"/>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p.jpg"/>
          <p:cNvPicPr>
            <a:picLocks noGrp="1" noChangeAspect="1"/>
          </p:cNvPicPr>
          <p:nvPr>
            <p:ph idx="1"/>
          </p:nvPr>
        </p:nvPicPr>
        <p:blipFill>
          <a:blip r:embed="rId2" cstate="print"/>
          <a:stretch>
            <a:fillRect/>
          </a:stretch>
        </p:blipFill>
        <p:spPr>
          <a:xfrm>
            <a:off x="1143000" y="457200"/>
            <a:ext cx="6772275" cy="4851400"/>
          </a:xfrm>
          <a:ln w="12700">
            <a:solidFill>
              <a:schemeClr val="accent1"/>
            </a:solidFill>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77755"/>
            <a:ext cx="8839200" cy="5880245"/>
          </a:xfrm>
          <a:prstGeom prst="rect">
            <a:avLst/>
          </a:prstGeom>
        </p:spPr>
      </p:pic>
      <p:sp>
        <p:nvSpPr>
          <p:cNvPr id="3" name="Rectangle 2"/>
          <p:cNvSpPr/>
          <p:nvPr/>
        </p:nvSpPr>
        <p:spPr>
          <a:xfrm>
            <a:off x="457200" y="381000"/>
            <a:ext cx="4572000" cy="954107"/>
          </a:xfrm>
          <a:prstGeom prst="rect">
            <a:avLst/>
          </a:prstGeom>
        </p:spPr>
        <p:txBody>
          <a:bodyPr>
            <a:spAutoFit/>
          </a:bodyPr>
          <a:lstStyle/>
          <a:p>
            <a:pPr algn="ctr"/>
            <a:r>
              <a:rPr lang="en-US" sz="2800" b="1" dirty="0"/>
              <a:t/>
            </a:r>
            <a:br>
              <a:rPr lang="en-US" sz="2800" b="1" dirty="0"/>
            </a:br>
            <a:r>
              <a:rPr lang="en-US" sz="2800" b="1" dirty="0"/>
              <a:t>Learning How to Work Better</a:t>
            </a:r>
          </a:p>
        </p:txBody>
      </p:sp>
      <p:sp>
        <p:nvSpPr>
          <p:cNvPr id="4" name="TextBox 3"/>
          <p:cNvSpPr txBox="1"/>
          <p:nvPr/>
        </p:nvSpPr>
        <p:spPr>
          <a:xfrm>
            <a:off x="2362200" y="5867400"/>
            <a:ext cx="6272999" cy="369332"/>
          </a:xfrm>
          <a:prstGeom prst="rect">
            <a:avLst/>
          </a:prstGeom>
          <a:noFill/>
        </p:spPr>
        <p:txBody>
          <a:bodyPr wrap="none" rtlCol="0">
            <a:spAutoFit/>
          </a:bodyPr>
          <a:lstStyle/>
          <a:p>
            <a:r>
              <a:rPr lang="en-US" b="1" i="1" dirty="0" smtClean="0"/>
              <a:t>The process of improving is a moving bicycle wheel, not a circle.</a:t>
            </a:r>
            <a:endParaRPr lang="en-US" b="1" i="1" dirty="0"/>
          </a:p>
        </p:txBody>
      </p:sp>
    </p:spTree>
    <p:extLst>
      <p:ext uri="{BB962C8B-B14F-4D97-AF65-F5344CB8AC3E}">
        <p14:creationId xmlns:p14="http://schemas.microsoft.com/office/powerpoint/2010/main" val="13507015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andbook photo.jpg"/>
          <p:cNvPicPr>
            <a:picLocks noGrp="1" noChangeAspect="1"/>
          </p:cNvPicPr>
          <p:nvPr>
            <p:ph idx="1"/>
          </p:nvPr>
        </p:nvPicPr>
        <p:blipFill>
          <a:blip r:embed="rId2" cstate="print"/>
          <a:stretch>
            <a:fillRect/>
          </a:stretch>
        </p:blipFill>
        <p:spPr>
          <a:xfrm>
            <a:off x="1676400" y="304800"/>
            <a:ext cx="5257800" cy="6299240"/>
          </a:xfrm>
          <a:ln w="38100">
            <a:solidFill>
              <a:schemeClr val="tx1"/>
            </a:solidFill>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algn="ctr">
              <a:buNone/>
            </a:pPr>
            <a:r>
              <a:rPr lang="en-US" b="1" dirty="0" smtClean="0"/>
              <a:t>ASSESSMENT HANDBOOK</a:t>
            </a:r>
            <a:endParaRPr lang="en-US" dirty="0" smtClean="0"/>
          </a:p>
          <a:p>
            <a:pPr algn="ctr">
              <a:buNone/>
            </a:pPr>
            <a:r>
              <a:rPr lang="en-US" b="1" dirty="0" smtClean="0"/>
              <a:t>for</a:t>
            </a:r>
            <a:endParaRPr lang="en-US" dirty="0" smtClean="0"/>
          </a:p>
          <a:p>
            <a:pPr algn="ctr">
              <a:buNone/>
            </a:pPr>
            <a:r>
              <a:rPr lang="en-US" b="1" dirty="0" smtClean="0"/>
              <a:t>Academic Programs</a:t>
            </a:r>
            <a:endParaRPr lang="en-US" dirty="0" smtClean="0"/>
          </a:p>
          <a:p>
            <a:pPr algn="ctr">
              <a:buNone/>
            </a:pPr>
            <a:r>
              <a:rPr lang="en-US" b="1" dirty="0" smtClean="0"/>
              <a:t>Academic Support Units</a:t>
            </a:r>
            <a:endParaRPr lang="en-US" dirty="0" smtClean="0"/>
          </a:p>
          <a:p>
            <a:pPr algn="ctr">
              <a:buNone/>
            </a:pPr>
            <a:r>
              <a:rPr lang="en-US" b="1" dirty="0" smtClean="0"/>
              <a:t>and</a:t>
            </a:r>
            <a:endParaRPr lang="en-US" dirty="0" smtClean="0"/>
          </a:p>
          <a:p>
            <a:pPr algn="ctr">
              <a:buNone/>
            </a:pPr>
            <a:r>
              <a:rPr lang="en-US" b="1" dirty="0" smtClean="0"/>
              <a:t>Administrative Units</a:t>
            </a:r>
          </a:p>
          <a:p>
            <a:pPr algn="ctr">
              <a:buNone/>
            </a:pPr>
            <a:endParaRPr lang="en-US" b="1" dirty="0" smtClean="0"/>
          </a:p>
          <a:p>
            <a:pPr>
              <a:buNone/>
            </a:pPr>
            <a:r>
              <a:rPr lang="en-US" sz="1800" dirty="0" smtClean="0"/>
              <a:t>Thanks to Southwestern University in Georgetown, TX!</a:t>
            </a:r>
          </a:p>
          <a:p>
            <a:pPr algn="ctr">
              <a:buNone/>
            </a:pPr>
            <a:endParaRPr lang="en-US" dirty="0" smtClean="0"/>
          </a:p>
          <a:p>
            <a:endParaRPr lang="en-US" dirty="0"/>
          </a:p>
        </p:txBody>
      </p:sp>
      <p:sp>
        <p:nvSpPr>
          <p:cNvPr id="4" name="TextBox 3"/>
          <p:cNvSpPr txBox="1"/>
          <p:nvPr/>
        </p:nvSpPr>
        <p:spPr>
          <a:xfrm>
            <a:off x="8305800" y="381000"/>
            <a:ext cx="304800" cy="369332"/>
          </a:xfrm>
          <a:prstGeom prst="rect">
            <a:avLst/>
          </a:prstGeom>
          <a:noFill/>
        </p:spPr>
        <p:txBody>
          <a:bodyPr wrap="square" rtlCol="0">
            <a:spAutoFit/>
          </a:bodyPr>
          <a:lstStyle/>
          <a:p>
            <a:r>
              <a:rPr lang="en-US" dirty="0" smtClean="0"/>
              <a:t>*</a:t>
            </a:r>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28600" y="304800"/>
            <a:ext cx="8686800" cy="5791200"/>
          </a:xfrm>
          <a:prstGeom prst="rect">
            <a:avLst/>
          </a:prstGeom>
          <a:noFill/>
          <a:ln w="9525">
            <a:noFill/>
            <a:miter lim="800000"/>
            <a:headEnd/>
            <a:tailEnd/>
          </a:ln>
          <a:effectLst/>
        </p:spPr>
      </p:pic>
      <p:sp>
        <p:nvSpPr>
          <p:cNvPr id="3" name="TextBox 2"/>
          <p:cNvSpPr txBox="1"/>
          <p:nvPr/>
        </p:nvSpPr>
        <p:spPr>
          <a:xfrm>
            <a:off x="8305800" y="381000"/>
            <a:ext cx="304800" cy="369332"/>
          </a:xfrm>
          <a:prstGeom prst="rect">
            <a:avLst/>
          </a:prstGeom>
          <a:noFill/>
        </p:spPr>
        <p:txBody>
          <a:bodyPr wrap="square" rtlCol="0">
            <a:spAutoFit/>
          </a:bodyPr>
          <a:lstStyle/>
          <a:p>
            <a:r>
              <a:rPr lang="en-US" dirty="0" smtClean="0"/>
              <a:t>*</a:t>
            </a: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Points of the Annual Report</a:t>
            </a:r>
            <a:endParaRPr lang="en-US" dirty="0"/>
          </a:p>
        </p:txBody>
      </p:sp>
      <p:sp>
        <p:nvSpPr>
          <p:cNvPr id="7" name="Content Placeholder 6"/>
          <p:cNvSpPr>
            <a:spLocks noGrp="1"/>
          </p:cNvSpPr>
          <p:nvPr>
            <p:ph idx="1"/>
          </p:nvPr>
        </p:nvSpPr>
        <p:spPr>
          <a:xfrm>
            <a:off x="457200" y="1219200"/>
            <a:ext cx="8229600" cy="4525963"/>
          </a:xfrm>
        </p:spPr>
        <p:txBody>
          <a:bodyPr/>
          <a:lstStyle/>
          <a:p>
            <a:r>
              <a:rPr lang="en-US" sz="2800" dirty="0" smtClean="0"/>
              <a:t>Executive Summary of findings – highlight one goal you have worked deliberately to improve over the past year (emphasize assessment tools, resources needed, etc.).</a:t>
            </a:r>
          </a:p>
          <a:p>
            <a:r>
              <a:rPr lang="en-US" sz="2800" dirty="0" smtClean="0"/>
              <a:t>Progress report on goals from past year (templates provided for program/unit and student learning outcomes)</a:t>
            </a:r>
          </a:p>
          <a:p>
            <a:r>
              <a:rPr lang="en-US" sz="2800" dirty="0" smtClean="0"/>
              <a:t>Progress report on faculty/staff scholarship</a:t>
            </a:r>
          </a:p>
          <a:p>
            <a:r>
              <a:rPr lang="en-US" sz="2800" dirty="0" smtClean="0"/>
              <a:t>Progress report on recent graduates</a:t>
            </a:r>
          </a:p>
          <a:p>
            <a:r>
              <a:rPr lang="en-US" sz="2800" dirty="0" smtClean="0"/>
              <a:t>Rubric to measure the effectiveness of annual report</a:t>
            </a:r>
          </a:p>
          <a:p>
            <a:r>
              <a:rPr lang="en-US" sz="2800" dirty="0" smtClean="0"/>
              <a:t>Program goals for next year (template)</a:t>
            </a:r>
          </a:p>
          <a:p>
            <a:pPr marL="0" indent="0">
              <a:buNone/>
            </a:pPr>
            <a:endParaRPr lang="en-US" sz="2800" dirty="0"/>
          </a:p>
        </p:txBody>
      </p:sp>
      <p:sp>
        <p:nvSpPr>
          <p:cNvPr id="4" name="TextBox 3"/>
          <p:cNvSpPr txBox="1"/>
          <p:nvPr/>
        </p:nvSpPr>
        <p:spPr>
          <a:xfrm>
            <a:off x="8305800" y="381000"/>
            <a:ext cx="304800" cy="369332"/>
          </a:xfrm>
          <a:prstGeom prst="rect">
            <a:avLst/>
          </a:prstGeom>
          <a:noFill/>
        </p:spPr>
        <p:txBody>
          <a:bodyPr wrap="square" rtlCol="0">
            <a:spAutoFit/>
          </a:bodyPr>
          <a:lstStyle/>
          <a:p>
            <a:r>
              <a:rPr lang="en-US" dirty="0" smtClean="0"/>
              <a: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LaGrange College</a:t>
            </a:r>
            <a:endParaRPr lang="en-US" dirty="0"/>
          </a:p>
        </p:txBody>
      </p:sp>
      <p:sp>
        <p:nvSpPr>
          <p:cNvPr id="3" name="Content Placeholder 2"/>
          <p:cNvSpPr>
            <a:spLocks noGrp="1"/>
          </p:cNvSpPr>
          <p:nvPr>
            <p:ph idx="1"/>
          </p:nvPr>
        </p:nvSpPr>
        <p:spPr/>
        <p:txBody>
          <a:bodyPr/>
          <a:lstStyle/>
          <a:p>
            <a:r>
              <a:rPr lang="en-US" dirty="0" smtClean="0"/>
              <a:t>Founded in 1831 (as a female academy)</a:t>
            </a:r>
          </a:p>
          <a:p>
            <a:r>
              <a:rPr lang="en-US" dirty="0" smtClean="0"/>
              <a:t>Private college with liberal arts ethos</a:t>
            </a:r>
          </a:p>
          <a:p>
            <a:r>
              <a:rPr lang="en-US" dirty="0" smtClean="0"/>
              <a:t>Affiliated with the United Methodist Church</a:t>
            </a:r>
          </a:p>
          <a:p>
            <a:r>
              <a:rPr lang="en-US" dirty="0" smtClean="0"/>
              <a:t>Currently 1,036 students, 919 undergraduates</a:t>
            </a:r>
          </a:p>
          <a:p>
            <a:r>
              <a:rPr lang="en-US" dirty="0" smtClean="0"/>
              <a:t>Highest Degree – Ed.S</a:t>
            </a:r>
            <a:r>
              <a:rPr lang="en-US" smtClean="0"/>
              <a:t>. </a:t>
            </a:r>
            <a:endParaRPr lang="en-US"/>
          </a:p>
          <a:p>
            <a:r>
              <a:rPr lang="en-US" smtClean="0"/>
              <a:t>71 </a:t>
            </a:r>
            <a:r>
              <a:rPr lang="en-US" dirty="0" smtClean="0"/>
              <a:t>full-time faculty</a:t>
            </a:r>
          </a:p>
          <a:p>
            <a:r>
              <a:rPr lang="en-US" dirty="0" smtClean="0"/>
              <a:t>16 varsity sports teams</a:t>
            </a:r>
          </a:p>
          <a:p>
            <a:pPr>
              <a:buNone/>
            </a:pPr>
            <a:endParaRPr lang="en-US" dirty="0" smtClean="0"/>
          </a:p>
          <a:p>
            <a:endParaRPr lang="en-US" dirty="0" smtClean="0"/>
          </a:p>
          <a:p>
            <a:endParaRPr lang="en-US" dirty="0"/>
          </a:p>
        </p:txBody>
      </p:sp>
      <p:sp>
        <p:nvSpPr>
          <p:cNvPr id="4" name="TextBox 3"/>
          <p:cNvSpPr txBox="1"/>
          <p:nvPr/>
        </p:nvSpPr>
        <p:spPr>
          <a:xfrm>
            <a:off x="8305800" y="381000"/>
            <a:ext cx="304800" cy="369332"/>
          </a:xfrm>
          <a:prstGeom prst="rect">
            <a:avLst/>
          </a:prstGeom>
          <a:noFill/>
        </p:spPr>
        <p:txBody>
          <a:bodyPr wrap="square" rtlCol="0">
            <a:spAutoFit/>
          </a:bodyPr>
          <a:lstStyle/>
          <a:p>
            <a:r>
              <a:rPr lang="en-US" dirty="0" smtClean="0"/>
              <a: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a:effectLst/>
        </p:spPr>
      </p:pic>
      <p:sp>
        <p:nvSpPr>
          <p:cNvPr id="6" name="Freeform 5"/>
          <p:cNvSpPr/>
          <p:nvPr/>
        </p:nvSpPr>
        <p:spPr>
          <a:xfrm>
            <a:off x="0" y="1524000"/>
            <a:ext cx="1071715" cy="958646"/>
          </a:xfrm>
          <a:custGeom>
            <a:avLst/>
            <a:gdLst>
              <a:gd name="connsiteX0" fmla="*/ 7374 w 1071715"/>
              <a:gd name="connsiteY0" fmla="*/ 449826 h 958646"/>
              <a:gd name="connsiteX1" fmla="*/ 169606 w 1071715"/>
              <a:gd name="connsiteY1" fmla="*/ 95865 h 958646"/>
              <a:gd name="connsiteX2" fmla="*/ 553064 w 1071715"/>
              <a:gd name="connsiteY2" fmla="*/ 7374 h 958646"/>
              <a:gd name="connsiteX3" fmla="*/ 907025 w 1071715"/>
              <a:gd name="connsiteY3" fmla="*/ 140110 h 958646"/>
              <a:gd name="connsiteX4" fmla="*/ 1025012 w 1071715"/>
              <a:gd name="connsiteY4" fmla="*/ 405581 h 958646"/>
              <a:gd name="connsiteX5" fmla="*/ 1010264 w 1071715"/>
              <a:gd name="connsiteY5" fmla="*/ 744794 h 958646"/>
              <a:gd name="connsiteX6" fmla="*/ 656303 w 1071715"/>
              <a:gd name="connsiteY6" fmla="*/ 936523 h 958646"/>
              <a:gd name="connsiteX7" fmla="*/ 125361 w 1071715"/>
              <a:gd name="connsiteY7" fmla="*/ 877529 h 958646"/>
              <a:gd name="connsiteX8" fmla="*/ 7374 w 1071715"/>
              <a:gd name="connsiteY8" fmla="*/ 449826 h 95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1715" h="958646">
                <a:moveTo>
                  <a:pt x="7374" y="449826"/>
                </a:moveTo>
                <a:cubicBezTo>
                  <a:pt x="14748" y="319549"/>
                  <a:pt x="78658" y="169607"/>
                  <a:pt x="169606" y="95865"/>
                </a:cubicBezTo>
                <a:cubicBezTo>
                  <a:pt x="260554" y="22123"/>
                  <a:pt x="430161" y="0"/>
                  <a:pt x="553064" y="7374"/>
                </a:cubicBezTo>
                <a:cubicBezTo>
                  <a:pt x="675967" y="14748"/>
                  <a:pt x="828367" y="73742"/>
                  <a:pt x="907025" y="140110"/>
                </a:cubicBezTo>
                <a:cubicBezTo>
                  <a:pt x="985683" y="206478"/>
                  <a:pt x="1007806" y="304800"/>
                  <a:pt x="1025012" y="405581"/>
                </a:cubicBezTo>
                <a:cubicBezTo>
                  <a:pt x="1042218" y="506362"/>
                  <a:pt x="1071715" y="656304"/>
                  <a:pt x="1010264" y="744794"/>
                </a:cubicBezTo>
                <a:cubicBezTo>
                  <a:pt x="948813" y="833284"/>
                  <a:pt x="803787" y="914401"/>
                  <a:pt x="656303" y="936523"/>
                </a:cubicBezTo>
                <a:cubicBezTo>
                  <a:pt x="508819" y="958646"/>
                  <a:pt x="238432" y="956187"/>
                  <a:pt x="125361" y="877529"/>
                </a:cubicBezTo>
                <a:cubicBezTo>
                  <a:pt x="12290" y="798871"/>
                  <a:pt x="0" y="580103"/>
                  <a:pt x="7374" y="449826"/>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026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4000" dirty="0" smtClean="0"/>
              <a:t>Guidelines for Each Section of Template Given in Assessment Manual</a:t>
            </a:r>
            <a:endParaRPr lang="en-US" sz="40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228600" y="1524000"/>
            <a:ext cx="8915400" cy="4495800"/>
          </a:xfrm>
          <a:prstGeom prst="rect">
            <a:avLst/>
          </a:prstGeom>
          <a:noFill/>
          <a:ln w="9525">
            <a:noFill/>
            <a:miter lim="800000"/>
            <a:headEnd/>
            <a:tailEnd/>
          </a:ln>
          <a:effectLst/>
        </p:spPr>
      </p:pic>
      <p:sp>
        <p:nvSpPr>
          <p:cNvPr id="4" name="TextBox 3"/>
          <p:cNvSpPr txBox="1"/>
          <p:nvPr/>
        </p:nvSpPr>
        <p:spPr>
          <a:xfrm>
            <a:off x="8534400" y="228600"/>
            <a:ext cx="304800" cy="369332"/>
          </a:xfrm>
          <a:prstGeom prst="rect">
            <a:avLst/>
          </a:prstGeom>
          <a:noFill/>
        </p:spPr>
        <p:txBody>
          <a:bodyPr wrap="square" rtlCol="0">
            <a:spAutoFit/>
          </a:bodyPr>
          <a:lstStyle/>
          <a:p>
            <a:r>
              <a:rPr lang="en-US" dirty="0" smtClean="0"/>
              <a:t>*</a:t>
            </a:r>
            <a:endParaRPr lang="en-US" dirty="0"/>
          </a:p>
        </p:txBody>
      </p:sp>
      <p:sp>
        <p:nvSpPr>
          <p:cNvPr id="5" name="TextBox 4"/>
          <p:cNvSpPr txBox="1"/>
          <p:nvPr/>
        </p:nvSpPr>
        <p:spPr>
          <a:xfrm>
            <a:off x="5181600" y="3048000"/>
            <a:ext cx="3352800" cy="1323439"/>
          </a:xfrm>
          <a:prstGeom prst="rect">
            <a:avLst/>
          </a:prstGeom>
          <a:noFill/>
        </p:spPr>
        <p:txBody>
          <a:bodyPr wrap="square" rtlCol="0">
            <a:spAutoFit/>
          </a:bodyPr>
          <a:lstStyle/>
          <a:p>
            <a:r>
              <a:rPr lang="en-US" sz="2000" b="1" i="1" dirty="0" smtClean="0"/>
              <a:t>Information </a:t>
            </a:r>
          </a:p>
          <a:p>
            <a:r>
              <a:rPr lang="en-US" sz="2000" b="1" i="1" dirty="0" smtClean="0"/>
              <a:t>And </a:t>
            </a:r>
          </a:p>
          <a:p>
            <a:r>
              <a:rPr lang="en-US" sz="2000" b="1" i="1" dirty="0" smtClean="0"/>
              <a:t>Examples </a:t>
            </a:r>
          </a:p>
          <a:p>
            <a:r>
              <a:rPr lang="en-US" sz="2000" b="1" i="1" dirty="0" smtClean="0"/>
              <a:t>can be found on page 14.</a:t>
            </a:r>
            <a:endParaRPr lang="en-US" sz="2000" b="1" i="1" dirty="0"/>
          </a:p>
        </p:txBody>
      </p:sp>
      <p:cxnSp>
        <p:nvCxnSpPr>
          <p:cNvPr id="7" name="Straight Arrow Connector 6"/>
          <p:cNvCxnSpPr/>
          <p:nvPr/>
        </p:nvCxnSpPr>
        <p:spPr>
          <a:xfrm flipH="1" flipV="1">
            <a:off x="4648200" y="3124200"/>
            <a:ext cx="457200" cy="152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114800" y="3886200"/>
            <a:ext cx="10668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52327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a:effectLst/>
        </p:spPr>
      </p:pic>
      <p:sp>
        <p:nvSpPr>
          <p:cNvPr id="6" name="Freeform 5"/>
          <p:cNvSpPr/>
          <p:nvPr/>
        </p:nvSpPr>
        <p:spPr>
          <a:xfrm>
            <a:off x="0" y="3200400"/>
            <a:ext cx="1752600" cy="958646"/>
          </a:xfrm>
          <a:custGeom>
            <a:avLst/>
            <a:gdLst>
              <a:gd name="connsiteX0" fmla="*/ 7374 w 1071715"/>
              <a:gd name="connsiteY0" fmla="*/ 449826 h 958646"/>
              <a:gd name="connsiteX1" fmla="*/ 169606 w 1071715"/>
              <a:gd name="connsiteY1" fmla="*/ 95865 h 958646"/>
              <a:gd name="connsiteX2" fmla="*/ 553064 w 1071715"/>
              <a:gd name="connsiteY2" fmla="*/ 7374 h 958646"/>
              <a:gd name="connsiteX3" fmla="*/ 907025 w 1071715"/>
              <a:gd name="connsiteY3" fmla="*/ 140110 h 958646"/>
              <a:gd name="connsiteX4" fmla="*/ 1025012 w 1071715"/>
              <a:gd name="connsiteY4" fmla="*/ 405581 h 958646"/>
              <a:gd name="connsiteX5" fmla="*/ 1010264 w 1071715"/>
              <a:gd name="connsiteY5" fmla="*/ 744794 h 958646"/>
              <a:gd name="connsiteX6" fmla="*/ 656303 w 1071715"/>
              <a:gd name="connsiteY6" fmla="*/ 936523 h 958646"/>
              <a:gd name="connsiteX7" fmla="*/ 125361 w 1071715"/>
              <a:gd name="connsiteY7" fmla="*/ 877529 h 958646"/>
              <a:gd name="connsiteX8" fmla="*/ 7374 w 1071715"/>
              <a:gd name="connsiteY8" fmla="*/ 449826 h 95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1715" h="958646">
                <a:moveTo>
                  <a:pt x="7374" y="449826"/>
                </a:moveTo>
                <a:cubicBezTo>
                  <a:pt x="14748" y="319549"/>
                  <a:pt x="78658" y="169607"/>
                  <a:pt x="169606" y="95865"/>
                </a:cubicBezTo>
                <a:cubicBezTo>
                  <a:pt x="260554" y="22123"/>
                  <a:pt x="430161" y="0"/>
                  <a:pt x="553064" y="7374"/>
                </a:cubicBezTo>
                <a:cubicBezTo>
                  <a:pt x="675967" y="14748"/>
                  <a:pt x="828367" y="73742"/>
                  <a:pt x="907025" y="140110"/>
                </a:cubicBezTo>
                <a:cubicBezTo>
                  <a:pt x="985683" y="206478"/>
                  <a:pt x="1007806" y="304800"/>
                  <a:pt x="1025012" y="405581"/>
                </a:cubicBezTo>
                <a:cubicBezTo>
                  <a:pt x="1042218" y="506362"/>
                  <a:pt x="1071715" y="656304"/>
                  <a:pt x="1010264" y="744794"/>
                </a:cubicBezTo>
                <a:cubicBezTo>
                  <a:pt x="948813" y="833284"/>
                  <a:pt x="803787" y="914401"/>
                  <a:pt x="656303" y="936523"/>
                </a:cubicBezTo>
                <a:cubicBezTo>
                  <a:pt x="508819" y="958646"/>
                  <a:pt x="238432" y="956187"/>
                  <a:pt x="125361" y="877529"/>
                </a:cubicBezTo>
                <a:cubicBezTo>
                  <a:pt x="12290" y="798871"/>
                  <a:pt x="0" y="580103"/>
                  <a:pt x="7374" y="449826"/>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99022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304801" y="4724400"/>
            <a:ext cx="8839199" cy="1143000"/>
          </a:xfrm>
          <a:prstGeom prst="rect">
            <a:avLst/>
          </a:prstGeom>
          <a:noFill/>
          <a:ln w="9525">
            <a:noFill/>
            <a:miter lim="800000"/>
            <a:headEnd/>
            <a:tailEnd/>
          </a:ln>
          <a:effectLst/>
        </p:spPr>
      </p:pic>
      <p:pic>
        <p:nvPicPr>
          <p:cNvPr id="4100" name="Picture 4"/>
          <p:cNvPicPr>
            <a:picLocks noGrp="1" noChangeAspect="1" noChangeArrowheads="1"/>
          </p:cNvPicPr>
          <p:nvPr>
            <p:ph idx="1"/>
          </p:nvPr>
        </p:nvPicPr>
        <p:blipFill>
          <a:blip r:embed="rId3" cstate="print"/>
          <a:srcRect/>
          <a:stretch>
            <a:fillRect/>
          </a:stretch>
        </p:blipFill>
        <p:spPr bwMode="auto">
          <a:xfrm>
            <a:off x="304800" y="381000"/>
            <a:ext cx="8839200" cy="4495800"/>
          </a:xfrm>
          <a:prstGeom prst="rect">
            <a:avLst/>
          </a:prstGeom>
          <a:noFill/>
          <a:ln w="9525">
            <a:noFill/>
            <a:miter lim="800000"/>
            <a:headEnd/>
            <a:tailEnd/>
          </a:ln>
          <a:effectLst/>
        </p:spPr>
      </p:pic>
      <p:sp>
        <p:nvSpPr>
          <p:cNvPr id="4" name="TextBox 3"/>
          <p:cNvSpPr txBox="1"/>
          <p:nvPr/>
        </p:nvSpPr>
        <p:spPr>
          <a:xfrm>
            <a:off x="8458200" y="228600"/>
            <a:ext cx="304800" cy="369332"/>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336064497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0" y="338388"/>
            <a:ext cx="9143999" cy="6519612"/>
          </a:xfrm>
          <a:prstGeom prst="rect">
            <a:avLst/>
          </a:prstGeom>
          <a:noFill/>
          <a:ln w="9525">
            <a:noFill/>
            <a:miter lim="800000"/>
            <a:headEnd/>
            <a:tailEnd/>
          </a:ln>
        </p:spPr>
      </p:pic>
    </p:spTree>
    <p:extLst>
      <p:ext uri="{BB962C8B-B14F-4D97-AF65-F5344CB8AC3E}">
        <p14:creationId xmlns:p14="http://schemas.microsoft.com/office/powerpoint/2010/main" val="136055619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0" y="338388"/>
            <a:ext cx="9143999" cy="6519612"/>
          </a:xfrm>
          <a:prstGeom prst="rect">
            <a:avLst/>
          </a:prstGeom>
          <a:noFill/>
          <a:ln w="9525">
            <a:noFill/>
            <a:miter lim="800000"/>
            <a:headEnd/>
            <a:tailEnd/>
          </a:ln>
        </p:spPr>
      </p:pic>
      <p:cxnSp>
        <p:nvCxnSpPr>
          <p:cNvPr id="6" name="Straight Arrow Connector 5"/>
          <p:cNvCxnSpPr/>
          <p:nvPr/>
        </p:nvCxnSpPr>
        <p:spPr>
          <a:xfrm flipH="1" flipV="1">
            <a:off x="4495800" y="1981200"/>
            <a:ext cx="1676400" cy="685800"/>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209800" y="2667000"/>
            <a:ext cx="3962400" cy="1905000"/>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ight Brace 8"/>
          <p:cNvSpPr/>
          <p:nvPr/>
        </p:nvSpPr>
        <p:spPr>
          <a:xfrm>
            <a:off x="1676400" y="3581400"/>
            <a:ext cx="457200" cy="2057400"/>
          </a:xfrm>
          <a:prstGeom prst="righ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11"/>
          <p:cNvSpPr/>
          <p:nvPr/>
        </p:nvSpPr>
        <p:spPr>
          <a:xfrm>
            <a:off x="152400" y="1828800"/>
            <a:ext cx="42672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0352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0" y="338388"/>
            <a:ext cx="9143999" cy="6519612"/>
          </a:xfrm>
          <a:prstGeom prst="rect">
            <a:avLst/>
          </a:prstGeom>
          <a:noFill/>
          <a:ln w="9525">
            <a:noFill/>
            <a:miter lim="800000"/>
            <a:headEnd/>
            <a:tailEnd/>
          </a:ln>
        </p:spPr>
      </p:pic>
      <p:cxnSp>
        <p:nvCxnSpPr>
          <p:cNvPr id="6" name="Straight Arrow Connector 5"/>
          <p:cNvCxnSpPr/>
          <p:nvPr/>
        </p:nvCxnSpPr>
        <p:spPr>
          <a:xfrm flipH="1" flipV="1">
            <a:off x="4495800" y="1981200"/>
            <a:ext cx="1676400" cy="685800"/>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971800" y="2667000"/>
            <a:ext cx="3200400" cy="1524000"/>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ight Brace 8"/>
          <p:cNvSpPr/>
          <p:nvPr/>
        </p:nvSpPr>
        <p:spPr>
          <a:xfrm>
            <a:off x="1676400" y="3581400"/>
            <a:ext cx="457200" cy="2057400"/>
          </a:xfrm>
          <a:prstGeom prst="righ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11"/>
          <p:cNvSpPr/>
          <p:nvPr/>
        </p:nvSpPr>
        <p:spPr>
          <a:xfrm>
            <a:off x="152400" y="1828800"/>
            <a:ext cx="42672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3" cstate="print"/>
          <a:srcRect/>
          <a:stretch>
            <a:fillRect/>
          </a:stretch>
        </p:blipFill>
        <p:spPr bwMode="auto">
          <a:xfrm>
            <a:off x="0" y="2362200"/>
            <a:ext cx="2938463" cy="4413595"/>
          </a:xfrm>
          <a:prstGeom prst="rect">
            <a:avLst/>
          </a:prstGeom>
          <a:noFill/>
          <a:ln w="9525">
            <a:noFill/>
            <a:miter lim="800000"/>
            <a:headEnd/>
            <a:tailEnd/>
          </a:ln>
        </p:spPr>
      </p:pic>
    </p:spTree>
    <p:extLst>
      <p:ext uri="{BB962C8B-B14F-4D97-AF65-F5344CB8AC3E}">
        <p14:creationId xmlns:p14="http://schemas.microsoft.com/office/powerpoint/2010/main" val="4100038805"/>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a:effectLst/>
        </p:spPr>
      </p:pic>
      <p:sp>
        <p:nvSpPr>
          <p:cNvPr id="6" name="Freeform 5"/>
          <p:cNvSpPr/>
          <p:nvPr/>
        </p:nvSpPr>
        <p:spPr>
          <a:xfrm>
            <a:off x="1828800" y="3200400"/>
            <a:ext cx="1752600" cy="958646"/>
          </a:xfrm>
          <a:custGeom>
            <a:avLst/>
            <a:gdLst>
              <a:gd name="connsiteX0" fmla="*/ 7374 w 1071715"/>
              <a:gd name="connsiteY0" fmla="*/ 449826 h 958646"/>
              <a:gd name="connsiteX1" fmla="*/ 169606 w 1071715"/>
              <a:gd name="connsiteY1" fmla="*/ 95865 h 958646"/>
              <a:gd name="connsiteX2" fmla="*/ 553064 w 1071715"/>
              <a:gd name="connsiteY2" fmla="*/ 7374 h 958646"/>
              <a:gd name="connsiteX3" fmla="*/ 907025 w 1071715"/>
              <a:gd name="connsiteY3" fmla="*/ 140110 h 958646"/>
              <a:gd name="connsiteX4" fmla="*/ 1025012 w 1071715"/>
              <a:gd name="connsiteY4" fmla="*/ 405581 h 958646"/>
              <a:gd name="connsiteX5" fmla="*/ 1010264 w 1071715"/>
              <a:gd name="connsiteY5" fmla="*/ 744794 h 958646"/>
              <a:gd name="connsiteX6" fmla="*/ 656303 w 1071715"/>
              <a:gd name="connsiteY6" fmla="*/ 936523 h 958646"/>
              <a:gd name="connsiteX7" fmla="*/ 125361 w 1071715"/>
              <a:gd name="connsiteY7" fmla="*/ 877529 h 958646"/>
              <a:gd name="connsiteX8" fmla="*/ 7374 w 1071715"/>
              <a:gd name="connsiteY8" fmla="*/ 449826 h 95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1715" h="958646">
                <a:moveTo>
                  <a:pt x="7374" y="449826"/>
                </a:moveTo>
                <a:cubicBezTo>
                  <a:pt x="14748" y="319549"/>
                  <a:pt x="78658" y="169607"/>
                  <a:pt x="169606" y="95865"/>
                </a:cubicBezTo>
                <a:cubicBezTo>
                  <a:pt x="260554" y="22123"/>
                  <a:pt x="430161" y="0"/>
                  <a:pt x="553064" y="7374"/>
                </a:cubicBezTo>
                <a:cubicBezTo>
                  <a:pt x="675967" y="14748"/>
                  <a:pt x="828367" y="73742"/>
                  <a:pt x="907025" y="140110"/>
                </a:cubicBezTo>
                <a:cubicBezTo>
                  <a:pt x="985683" y="206478"/>
                  <a:pt x="1007806" y="304800"/>
                  <a:pt x="1025012" y="405581"/>
                </a:cubicBezTo>
                <a:cubicBezTo>
                  <a:pt x="1042218" y="506362"/>
                  <a:pt x="1071715" y="656304"/>
                  <a:pt x="1010264" y="744794"/>
                </a:cubicBezTo>
                <a:cubicBezTo>
                  <a:pt x="948813" y="833284"/>
                  <a:pt x="803787" y="914401"/>
                  <a:pt x="656303" y="936523"/>
                </a:cubicBezTo>
                <a:cubicBezTo>
                  <a:pt x="508819" y="958646"/>
                  <a:pt x="238432" y="956187"/>
                  <a:pt x="125361" y="877529"/>
                </a:cubicBezTo>
                <a:cubicBezTo>
                  <a:pt x="12290" y="798871"/>
                  <a:pt x="0" y="580103"/>
                  <a:pt x="7374" y="449826"/>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64071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Assessment Tools are Given in the Assessment Manual</a:t>
            </a:r>
            <a:endParaRPr lang="en-US" dirty="0"/>
          </a:p>
        </p:txBody>
      </p:sp>
      <p:sp>
        <p:nvSpPr>
          <p:cNvPr id="3" name="Content Placeholder 2"/>
          <p:cNvSpPr>
            <a:spLocks noGrp="1"/>
          </p:cNvSpPr>
          <p:nvPr>
            <p:ph idx="1"/>
          </p:nvPr>
        </p:nvSpPr>
        <p:spPr/>
        <p:txBody>
          <a:bodyPr/>
          <a:lstStyle/>
          <a:p>
            <a:r>
              <a:rPr lang="en-US" smtClean="0"/>
              <a:t>Examples:</a:t>
            </a:r>
            <a:endParaRPr lang="en-US" dirty="0" smtClean="0"/>
          </a:p>
          <a:p>
            <a:pPr lvl="1"/>
            <a:r>
              <a:rPr lang="en-US" dirty="0" smtClean="0"/>
              <a:t>Simple tracking tools (attendance, percent giving, response time, etc.)</a:t>
            </a:r>
          </a:p>
          <a:p>
            <a:pPr lvl="1"/>
            <a:r>
              <a:rPr lang="en-US" dirty="0" smtClean="0"/>
              <a:t>Satisfaction surveys</a:t>
            </a:r>
          </a:p>
          <a:p>
            <a:pPr lvl="1"/>
            <a:r>
              <a:rPr lang="en-US" dirty="0" smtClean="0"/>
              <a:t>Professional Standards used for comparison</a:t>
            </a:r>
          </a:p>
          <a:p>
            <a:pPr lvl="1"/>
            <a:r>
              <a:rPr lang="en-US" dirty="0" smtClean="0"/>
              <a:t>Many other ideas on page 16 of the handbook</a:t>
            </a:r>
          </a:p>
          <a:p>
            <a:pPr lvl="1">
              <a:buNone/>
            </a:pPr>
            <a:endParaRPr lang="en-US" dirty="0" smtClean="0"/>
          </a:p>
          <a:p>
            <a:pPr lvl="1"/>
            <a:endParaRPr lang="en-US" dirty="0" smtClean="0"/>
          </a:p>
        </p:txBody>
      </p:sp>
    </p:spTree>
    <p:extLst>
      <p:ext uri="{BB962C8B-B14F-4D97-AF65-F5344CB8AC3E}">
        <p14:creationId xmlns:p14="http://schemas.microsoft.com/office/powerpoint/2010/main" val="1435094609"/>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a:effectLst/>
        </p:spPr>
      </p:pic>
      <p:sp>
        <p:nvSpPr>
          <p:cNvPr id="6" name="Freeform 5"/>
          <p:cNvSpPr/>
          <p:nvPr/>
        </p:nvSpPr>
        <p:spPr>
          <a:xfrm>
            <a:off x="3505200" y="3276600"/>
            <a:ext cx="1752600" cy="958646"/>
          </a:xfrm>
          <a:custGeom>
            <a:avLst/>
            <a:gdLst>
              <a:gd name="connsiteX0" fmla="*/ 7374 w 1071715"/>
              <a:gd name="connsiteY0" fmla="*/ 449826 h 958646"/>
              <a:gd name="connsiteX1" fmla="*/ 169606 w 1071715"/>
              <a:gd name="connsiteY1" fmla="*/ 95865 h 958646"/>
              <a:gd name="connsiteX2" fmla="*/ 553064 w 1071715"/>
              <a:gd name="connsiteY2" fmla="*/ 7374 h 958646"/>
              <a:gd name="connsiteX3" fmla="*/ 907025 w 1071715"/>
              <a:gd name="connsiteY3" fmla="*/ 140110 h 958646"/>
              <a:gd name="connsiteX4" fmla="*/ 1025012 w 1071715"/>
              <a:gd name="connsiteY4" fmla="*/ 405581 h 958646"/>
              <a:gd name="connsiteX5" fmla="*/ 1010264 w 1071715"/>
              <a:gd name="connsiteY5" fmla="*/ 744794 h 958646"/>
              <a:gd name="connsiteX6" fmla="*/ 656303 w 1071715"/>
              <a:gd name="connsiteY6" fmla="*/ 936523 h 958646"/>
              <a:gd name="connsiteX7" fmla="*/ 125361 w 1071715"/>
              <a:gd name="connsiteY7" fmla="*/ 877529 h 958646"/>
              <a:gd name="connsiteX8" fmla="*/ 7374 w 1071715"/>
              <a:gd name="connsiteY8" fmla="*/ 449826 h 95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1715" h="958646">
                <a:moveTo>
                  <a:pt x="7374" y="449826"/>
                </a:moveTo>
                <a:cubicBezTo>
                  <a:pt x="14748" y="319549"/>
                  <a:pt x="78658" y="169607"/>
                  <a:pt x="169606" y="95865"/>
                </a:cubicBezTo>
                <a:cubicBezTo>
                  <a:pt x="260554" y="22123"/>
                  <a:pt x="430161" y="0"/>
                  <a:pt x="553064" y="7374"/>
                </a:cubicBezTo>
                <a:cubicBezTo>
                  <a:pt x="675967" y="14748"/>
                  <a:pt x="828367" y="73742"/>
                  <a:pt x="907025" y="140110"/>
                </a:cubicBezTo>
                <a:cubicBezTo>
                  <a:pt x="985683" y="206478"/>
                  <a:pt x="1007806" y="304800"/>
                  <a:pt x="1025012" y="405581"/>
                </a:cubicBezTo>
                <a:cubicBezTo>
                  <a:pt x="1042218" y="506362"/>
                  <a:pt x="1071715" y="656304"/>
                  <a:pt x="1010264" y="744794"/>
                </a:cubicBezTo>
                <a:cubicBezTo>
                  <a:pt x="948813" y="833284"/>
                  <a:pt x="803787" y="914401"/>
                  <a:pt x="656303" y="936523"/>
                </a:cubicBezTo>
                <a:cubicBezTo>
                  <a:pt x="508819" y="958646"/>
                  <a:pt x="238432" y="956187"/>
                  <a:pt x="125361" y="877529"/>
                </a:cubicBezTo>
                <a:cubicBezTo>
                  <a:pt x="12290" y="798871"/>
                  <a:pt x="0" y="580103"/>
                  <a:pt x="7374" y="449826"/>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76875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Question</a:t>
            </a:r>
            <a:endParaRPr lang="en-US" dirty="0"/>
          </a:p>
        </p:txBody>
      </p:sp>
      <p:sp>
        <p:nvSpPr>
          <p:cNvPr id="3" name="Content Placeholder 2"/>
          <p:cNvSpPr>
            <a:spLocks noGrp="1"/>
          </p:cNvSpPr>
          <p:nvPr>
            <p:ph idx="1"/>
          </p:nvPr>
        </p:nvSpPr>
        <p:spPr>
          <a:xfrm>
            <a:off x="685800" y="1600200"/>
            <a:ext cx="8001000" cy="4525963"/>
          </a:xfrm>
        </p:spPr>
        <p:txBody>
          <a:bodyPr/>
          <a:lstStyle/>
          <a:p>
            <a:pPr marL="0" indent="0">
              <a:spcBef>
                <a:spcPts val="0"/>
              </a:spcBef>
              <a:buNone/>
            </a:pPr>
            <a:endParaRPr lang="en-US" dirty="0" smtClean="0"/>
          </a:p>
          <a:p>
            <a:pPr marL="0" indent="0">
              <a:spcBef>
                <a:spcPts val="0"/>
              </a:spcBef>
              <a:buNone/>
            </a:pPr>
            <a:r>
              <a:rPr lang="en-US" dirty="0" smtClean="0"/>
              <a:t>How do you assess the effectiveness of everything that’s going on, do it in such a way that internal constituencies trust that assessment and learn from it, and do it in such a way that external constituencies find that assessment compelling and authentic?</a:t>
            </a:r>
            <a:endParaRPr lang="en-US" dirty="0"/>
          </a:p>
        </p:txBody>
      </p:sp>
      <p:sp>
        <p:nvSpPr>
          <p:cNvPr id="4" name="TextBox 3"/>
          <p:cNvSpPr txBox="1"/>
          <p:nvPr/>
        </p:nvSpPr>
        <p:spPr>
          <a:xfrm>
            <a:off x="8305800" y="381000"/>
            <a:ext cx="304800" cy="369332"/>
          </a:xfrm>
          <a:prstGeom prst="rect">
            <a:avLst/>
          </a:prstGeom>
          <a:noFill/>
        </p:spPr>
        <p:txBody>
          <a:bodyPr wrap="square" rtlCol="0">
            <a:spAutoFit/>
          </a:bodyPr>
          <a:lstStyle/>
          <a:p>
            <a:r>
              <a:rPr lang="en-US" dirty="0" smtClean="0"/>
              <a: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0" y="338388"/>
            <a:ext cx="9143999" cy="6519612"/>
          </a:xfrm>
          <a:prstGeom prst="rect">
            <a:avLst/>
          </a:prstGeom>
          <a:noFill/>
          <a:ln w="9525">
            <a:noFill/>
            <a:miter lim="800000"/>
            <a:headEnd/>
            <a:tailEnd/>
          </a:ln>
        </p:spPr>
      </p:pic>
      <p:sp>
        <p:nvSpPr>
          <p:cNvPr id="5" name="Rounded Rectangle 4"/>
          <p:cNvSpPr/>
          <p:nvPr/>
        </p:nvSpPr>
        <p:spPr>
          <a:xfrm>
            <a:off x="0" y="3048000"/>
            <a:ext cx="5486400" cy="1447800"/>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01508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Rounded Rectangle 4"/>
          <p:cNvSpPr/>
          <p:nvPr/>
        </p:nvSpPr>
        <p:spPr>
          <a:xfrm>
            <a:off x="0" y="2743200"/>
            <a:ext cx="5486400" cy="1676400"/>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p:cNvPicPr>
            <a:picLocks noGrp="1" noChangeAspect="1" noChangeArrowheads="1"/>
          </p:cNvPicPr>
          <p:nvPr>
            <p:ph idx="1"/>
          </p:nvPr>
        </p:nvPicPr>
        <p:blipFill>
          <a:blip r:embed="rId2" cstate="print"/>
          <a:srcRect/>
          <a:stretch>
            <a:fillRect/>
          </a:stretch>
        </p:blipFill>
        <p:spPr bwMode="auto">
          <a:xfrm>
            <a:off x="0" y="2895600"/>
            <a:ext cx="5494020" cy="1524000"/>
          </a:xfrm>
          <a:prstGeom prst="rect">
            <a:avLst/>
          </a:prstGeom>
          <a:noFill/>
          <a:ln w="9525">
            <a:noFill/>
            <a:miter lim="800000"/>
            <a:headEnd/>
            <a:tailEnd/>
          </a:ln>
        </p:spPr>
      </p:pic>
    </p:spTree>
    <p:extLst>
      <p:ext uri="{BB962C8B-B14F-4D97-AF65-F5344CB8AC3E}">
        <p14:creationId xmlns:p14="http://schemas.microsoft.com/office/powerpoint/2010/main" val="3938065533"/>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3" name="Picture 3"/>
          <p:cNvPicPr>
            <a:picLocks noGrp="1" noChangeAspect="1" noChangeArrowheads="1"/>
          </p:cNvPicPr>
          <p:nvPr>
            <p:ph idx="1"/>
          </p:nvPr>
        </p:nvPicPr>
        <p:blipFill>
          <a:blip r:embed="rId2" cstate="print"/>
          <a:srcRect/>
          <a:stretch>
            <a:fillRect/>
          </a:stretch>
        </p:blipFill>
        <p:spPr bwMode="auto">
          <a:xfrm>
            <a:off x="0" y="838200"/>
            <a:ext cx="8790432" cy="2438400"/>
          </a:xfrm>
          <a:prstGeom prst="rect">
            <a:avLst/>
          </a:prstGeom>
          <a:noFill/>
          <a:ln w="9525">
            <a:noFill/>
            <a:miter lim="800000"/>
            <a:headEnd/>
            <a:tailEnd/>
          </a:ln>
        </p:spPr>
      </p:pic>
      <p:sp>
        <p:nvSpPr>
          <p:cNvPr id="6" name="TextBox 5"/>
          <p:cNvSpPr txBox="1"/>
          <p:nvPr/>
        </p:nvSpPr>
        <p:spPr>
          <a:xfrm>
            <a:off x="1447800" y="3810000"/>
            <a:ext cx="5358198" cy="1200329"/>
          </a:xfrm>
          <a:prstGeom prst="rect">
            <a:avLst/>
          </a:prstGeom>
          <a:noFill/>
        </p:spPr>
        <p:txBody>
          <a:bodyPr wrap="none" rtlCol="0">
            <a:spAutoFit/>
          </a:bodyPr>
          <a:lstStyle/>
          <a:p>
            <a:r>
              <a:rPr lang="en-US" sz="2400" dirty="0" smtClean="0"/>
              <a:t>Whether you meet the goal or not, try to </a:t>
            </a:r>
          </a:p>
          <a:p>
            <a:r>
              <a:rPr lang="en-US" sz="2400" dirty="0" smtClean="0"/>
              <a:t>analyze the data to see if</a:t>
            </a:r>
          </a:p>
          <a:p>
            <a:r>
              <a:rPr lang="en-US" sz="2400" dirty="0" smtClean="0"/>
              <a:t>there is something that can be learned.</a:t>
            </a:r>
            <a:endParaRPr lang="en-US" sz="2400" dirty="0"/>
          </a:p>
        </p:txBody>
      </p:sp>
      <p:cxnSp>
        <p:nvCxnSpPr>
          <p:cNvPr id="8" name="Straight Arrow Connector 7"/>
          <p:cNvCxnSpPr/>
          <p:nvPr/>
        </p:nvCxnSpPr>
        <p:spPr>
          <a:xfrm flipV="1">
            <a:off x="5867400" y="3276600"/>
            <a:ext cx="60960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645906"/>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Dig deep on analysis.</a:t>
            </a:r>
            <a:br>
              <a:rPr lang="en-US" dirty="0" smtClean="0"/>
            </a:br>
            <a:endParaRPr lang="en-US" dirty="0"/>
          </a:p>
        </p:txBody>
      </p:sp>
      <p:sp>
        <p:nvSpPr>
          <p:cNvPr id="3" name="Content Placeholder 2"/>
          <p:cNvSpPr>
            <a:spLocks noGrp="1"/>
          </p:cNvSpPr>
          <p:nvPr>
            <p:ph idx="1"/>
          </p:nvPr>
        </p:nvSpPr>
        <p:spPr/>
        <p:txBody>
          <a:bodyPr/>
          <a:lstStyle/>
          <a:p>
            <a:endParaRPr lang="en-US" dirty="0"/>
          </a:p>
        </p:txBody>
      </p:sp>
      <p:pic>
        <p:nvPicPr>
          <p:cNvPr id="38914" name="Picture 2" descr="https://encrypted-tbn3.gstatic.com/images?q=tbn:ANd9GcR4pqYylTySMPg_peHOM1bklnz-aZnSNtVVZQRDZx7_px8oZVmF"/>
          <p:cNvPicPr>
            <a:picLocks noChangeAspect="1" noChangeArrowheads="1"/>
          </p:cNvPicPr>
          <p:nvPr/>
        </p:nvPicPr>
        <p:blipFill>
          <a:blip r:embed="rId2" cstate="print"/>
          <a:srcRect/>
          <a:stretch>
            <a:fillRect/>
          </a:stretch>
        </p:blipFill>
        <p:spPr bwMode="auto">
          <a:xfrm>
            <a:off x="533400" y="2438400"/>
            <a:ext cx="3945381" cy="3048000"/>
          </a:xfrm>
          <a:prstGeom prst="rect">
            <a:avLst/>
          </a:prstGeom>
          <a:noFill/>
          <a:ln w="25400">
            <a:solidFill>
              <a:schemeClr val="accent1"/>
            </a:solidFill>
          </a:ln>
        </p:spPr>
      </p:pic>
      <p:pic>
        <p:nvPicPr>
          <p:cNvPr id="38916" name="Picture 4" descr="http://www.theinnovationdiaries.com/wp-content/uploads/2011/12/how-does-water-pollution-affect-humans.jpg"/>
          <p:cNvPicPr>
            <a:picLocks noChangeAspect="1" noChangeArrowheads="1"/>
          </p:cNvPicPr>
          <p:nvPr/>
        </p:nvPicPr>
        <p:blipFill>
          <a:blip r:embed="rId3" cstate="print"/>
          <a:srcRect/>
          <a:stretch>
            <a:fillRect/>
          </a:stretch>
        </p:blipFill>
        <p:spPr bwMode="auto">
          <a:xfrm>
            <a:off x="4800600" y="2438400"/>
            <a:ext cx="3810000" cy="2971800"/>
          </a:xfrm>
          <a:prstGeom prst="rect">
            <a:avLst/>
          </a:prstGeom>
          <a:noFill/>
          <a:ln w="25400">
            <a:solidFill>
              <a:schemeClr val="accent1"/>
            </a:solidFill>
          </a:ln>
        </p:spPr>
      </p:pic>
      <p:sp>
        <p:nvSpPr>
          <p:cNvPr id="6" name="TextBox 5"/>
          <p:cNvSpPr txBox="1"/>
          <p:nvPr/>
        </p:nvSpPr>
        <p:spPr>
          <a:xfrm>
            <a:off x="8305800" y="381000"/>
            <a:ext cx="304800" cy="369332"/>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23570795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txBody>
          <a:bodyPr>
            <a:normAutofit fontScale="90000"/>
          </a:bodyPr>
          <a:lstStyle/>
          <a:p>
            <a:r>
              <a:rPr lang="en-US" dirty="0" smtClean="0"/>
              <a:t>We look great! Our goal was that every graduate would pass the test with an overall average of 80% or higher.  </a:t>
            </a:r>
            <a:endParaRPr lang="en-US" dirty="0"/>
          </a:p>
        </p:txBody>
      </p:sp>
      <p:graphicFrame>
        <p:nvGraphicFramePr>
          <p:cNvPr id="4" name="Content Placeholder 3"/>
          <p:cNvGraphicFramePr>
            <a:graphicFrameLocks noGrp="1"/>
          </p:cNvGraphicFramePr>
          <p:nvPr>
            <p:ph idx="1"/>
          </p:nvPr>
        </p:nvGraphicFramePr>
        <p:xfrm>
          <a:off x="2895600" y="3124200"/>
          <a:ext cx="3291840" cy="2560320"/>
        </p:xfrm>
        <a:graphic>
          <a:graphicData uri="http://schemas.openxmlformats.org/drawingml/2006/table">
            <a:tbl>
              <a:tblPr firstRow="1" bandRow="1">
                <a:tableStyleId>{5C22544A-7EE6-4342-B048-85BDC9FD1C3A}</a:tableStyleId>
              </a:tblPr>
              <a:tblGrid>
                <a:gridCol w="1645920"/>
                <a:gridCol w="1645920"/>
              </a:tblGrid>
              <a:tr h="640080">
                <a:tc>
                  <a:txBody>
                    <a:bodyPr/>
                    <a:lstStyle/>
                    <a:p>
                      <a:pPr algn="ctr"/>
                      <a:r>
                        <a:rPr lang="en-US" dirty="0" smtClean="0"/>
                        <a:t>Student</a:t>
                      </a:r>
                      <a:endParaRPr lang="en-US" dirty="0"/>
                    </a:p>
                  </a:txBody>
                  <a:tcPr/>
                </a:tc>
                <a:tc>
                  <a:txBody>
                    <a:bodyPr/>
                    <a:lstStyle/>
                    <a:p>
                      <a:pPr algn="ctr"/>
                      <a:r>
                        <a:rPr lang="en-US" dirty="0" smtClean="0"/>
                        <a:t>Overall Average</a:t>
                      </a:r>
                      <a:endParaRPr lang="en-US" dirty="0"/>
                    </a:p>
                  </a:txBody>
                  <a:tcPr/>
                </a:tc>
              </a:tr>
              <a:tr h="370840">
                <a:tc>
                  <a:txBody>
                    <a:bodyPr/>
                    <a:lstStyle/>
                    <a:p>
                      <a:pPr algn="ctr"/>
                      <a:r>
                        <a:rPr lang="en-US" dirty="0" smtClean="0"/>
                        <a:t>I.</a:t>
                      </a:r>
                      <a:r>
                        <a:rPr lang="en-US" baseline="0" dirty="0" smtClean="0"/>
                        <a:t> Newton</a:t>
                      </a:r>
                      <a:endParaRPr lang="en-US" dirty="0" smtClean="0"/>
                    </a:p>
                    <a:p>
                      <a:pPr algn="ctr"/>
                      <a:endParaRPr lang="en-US" dirty="0"/>
                    </a:p>
                  </a:txBody>
                  <a:tcPr anchor="ctr"/>
                </a:tc>
                <a:tc>
                  <a:txBody>
                    <a:bodyPr/>
                    <a:lstStyle/>
                    <a:p>
                      <a:pPr algn="ctr"/>
                      <a:r>
                        <a:rPr lang="en-US" dirty="0" smtClean="0"/>
                        <a:t>80%</a:t>
                      </a:r>
                      <a:endParaRPr lang="en-US" dirty="0"/>
                    </a:p>
                  </a:txBody>
                  <a:tcPr anchor="ctr"/>
                </a:tc>
              </a:tr>
              <a:tr h="370840">
                <a:tc>
                  <a:txBody>
                    <a:bodyPr/>
                    <a:lstStyle/>
                    <a:p>
                      <a:pPr algn="ctr"/>
                      <a:r>
                        <a:rPr lang="en-US" dirty="0" smtClean="0"/>
                        <a:t>G.</a:t>
                      </a:r>
                      <a:r>
                        <a:rPr lang="en-US" baseline="0" dirty="0" smtClean="0"/>
                        <a:t> Leibniz</a:t>
                      </a:r>
                      <a:endParaRPr lang="en-US" dirty="0" smtClean="0"/>
                    </a:p>
                    <a:p>
                      <a:pPr algn="ctr"/>
                      <a:endParaRPr lang="en-US" dirty="0"/>
                    </a:p>
                  </a:txBody>
                  <a:tcPr anchor="ctr"/>
                </a:tc>
                <a:tc>
                  <a:txBody>
                    <a:bodyPr/>
                    <a:lstStyle/>
                    <a:p>
                      <a:pPr algn="ctr"/>
                      <a:r>
                        <a:rPr lang="en-US" dirty="0" smtClean="0"/>
                        <a:t>80%</a:t>
                      </a:r>
                      <a:endParaRPr lang="en-US" dirty="0"/>
                    </a:p>
                  </a:txBody>
                  <a:tcPr anchor="ctr"/>
                </a:tc>
              </a:tr>
              <a:tr h="370840">
                <a:tc>
                  <a:txBody>
                    <a:bodyPr/>
                    <a:lstStyle/>
                    <a:p>
                      <a:pPr algn="ctr"/>
                      <a:r>
                        <a:rPr lang="en-US" baseline="0" dirty="0" smtClean="0"/>
                        <a:t>G. </a:t>
                      </a:r>
                      <a:r>
                        <a:rPr lang="en-US" baseline="0" dirty="0" err="1" smtClean="0"/>
                        <a:t>L’Hopital</a:t>
                      </a:r>
                      <a:endParaRPr lang="en-US" baseline="0" dirty="0" smtClean="0"/>
                    </a:p>
                    <a:p>
                      <a:pPr algn="ctr"/>
                      <a:endParaRPr lang="en-US" dirty="0"/>
                    </a:p>
                  </a:txBody>
                  <a:tcPr anchor="ctr"/>
                </a:tc>
                <a:tc>
                  <a:txBody>
                    <a:bodyPr/>
                    <a:lstStyle/>
                    <a:p>
                      <a:pPr algn="ctr"/>
                      <a:r>
                        <a:rPr lang="en-US" dirty="0" smtClean="0"/>
                        <a:t>80%</a:t>
                      </a:r>
                      <a:endParaRPr lang="en-US" dirty="0"/>
                    </a:p>
                  </a:txBody>
                  <a:tcPr anchor="ctr"/>
                </a:tc>
              </a:tr>
            </a:tbl>
          </a:graphicData>
        </a:graphic>
      </p:graphicFrame>
    </p:spTree>
    <p:extLst>
      <p:ext uri="{BB962C8B-B14F-4D97-AF65-F5344CB8AC3E}">
        <p14:creationId xmlns:p14="http://schemas.microsoft.com/office/powerpoint/2010/main" val="5517227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txBody>
          <a:bodyPr>
            <a:normAutofit fontScale="90000"/>
          </a:bodyPr>
          <a:lstStyle/>
          <a:p>
            <a:r>
              <a:rPr lang="en-US" dirty="0" smtClean="0"/>
              <a:t>We look great! Our goal was that every graduate would pass the test with an overall average of 80% or higher.  </a:t>
            </a:r>
            <a:endParaRPr lang="en-US" dirty="0"/>
          </a:p>
        </p:txBody>
      </p:sp>
      <p:graphicFrame>
        <p:nvGraphicFramePr>
          <p:cNvPr id="4" name="Content Placeholder 3"/>
          <p:cNvGraphicFramePr>
            <a:graphicFrameLocks noGrp="1"/>
          </p:cNvGraphicFramePr>
          <p:nvPr>
            <p:ph idx="1"/>
          </p:nvPr>
        </p:nvGraphicFramePr>
        <p:xfrm>
          <a:off x="609600" y="3276600"/>
          <a:ext cx="8229600" cy="256032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pPr algn="ctr"/>
                      <a:r>
                        <a:rPr lang="en-US" dirty="0" smtClean="0"/>
                        <a:t>Student</a:t>
                      </a:r>
                      <a:endParaRPr lang="en-US" dirty="0"/>
                    </a:p>
                  </a:txBody>
                  <a:tcPr/>
                </a:tc>
                <a:tc>
                  <a:txBody>
                    <a:bodyPr/>
                    <a:lstStyle/>
                    <a:p>
                      <a:pPr algn="ctr"/>
                      <a:r>
                        <a:rPr lang="en-US" dirty="0" smtClean="0"/>
                        <a:t>Algebra</a:t>
                      </a:r>
                      <a:endParaRPr lang="en-US" dirty="0"/>
                    </a:p>
                  </a:txBody>
                  <a:tcPr>
                    <a:solidFill>
                      <a:schemeClr val="bg1">
                        <a:lumMod val="85000"/>
                      </a:schemeClr>
                    </a:solidFill>
                  </a:tcPr>
                </a:tc>
                <a:tc>
                  <a:txBody>
                    <a:bodyPr/>
                    <a:lstStyle/>
                    <a:p>
                      <a:pPr algn="ctr"/>
                      <a:r>
                        <a:rPr lang="en-US" dirty="0" smtClean="0"/>
                        <a:t>Calculus</a:t>
                      </a:r>
                      <a:endParaRPr lang="en-US" dirty="0"/>
                    </a:p>
                  </a:txBody>
                  <a:tcPr>
                    <a:solidFill>
                      <a:schemeClr val="bg1">
                        <a:lumMod val="85000"/>
                      </a:schemeClr>
                    </a:solidFill>
                  </a:tcPr>
                </a:tc>
                <a:tc>
                  <a:txBody>
                    <a:bodyPr/>
                    <a:lstStyle/>
                    <a:p>
                      <a:pPr algn="ctr"/>
                      <a:r>
                        <a:rPr lang="en-US" dirty="0" smtClean="0"/>
                        <a:t>Discrete</a:t>
                      </a:r>
                      <a:r>
                        <a:rPr lang="en-US" baseline="0" dirty="0" smtClean="0"/>
                        <a:t> Math</a:t>
                      </a:r>
                      <a:endParaRPr lang="en-US" dirty="0"/>
                    </a:p>
                  </a:txBody>
                  <a:tcPr>
                    <a:solidFill>
                      <a:schemeClr val="bg1">
                        <a:lumMod val="85000"/>
                      </a:schemeClr>
                    </a:solidFill>
                  </a:tcPr>
                </a:tc>
                <a:tc>
                  <a:txBody>
                    <a:bodyPr/>
                    <a:lstStyle/>
                    <a:p>
                      <a:pPr algn="ctr"/>
                      <a:r>
                        <a:rPr lang="en-US" dirty="0" smtClean="0"/>
                        <a:t>Overall Average</a:t>
                      </a:r>
                      <a:endParaRPr lang="en-US" dirty="0"/>
                    </a:p>
                  </a:txBody>
                  <a:tcPr/>
                </a:tc>
              </a:tr>
              <a:tr h="370840">
                <a:tc>
                  <a:txBody>
                    <a:bodyPr/>
                    <a:lstStyle/>
                    <a:p>
                      <a:pPr algn="ctr"/>
                      <a:r>
                        <a:rPr lang="en-US" dirty="0" smtClean="0"/>
                        <a:t>I.</a:t>
                      </a:r>
                      <a:r>
                        <a:rPr lang="en-US" baseline="0" dirty="0" smtClean="0"/>
                        <a:t> Newton</a:t>
                      </a:r>
                      <a:endParaRPr lang="en-US" dirty="0" smtClean="0"/>
                    </a:p>
                    <a:p>
                      <a:pPr algn="ctr"/>
                      <a:endParaRPr lang="en-US" dirty="0"/>
                    </a:p>
                  </a:txBody>
                  <a:tcPr anchor="ctr"/>
                </a:tc>
                <a:tc>
                  <a:txBody>
                    <a:bodyPr/>
                    <a:lstStyle/>
                    <a:p>
                      <a:pPr algn="ctr"/>
                      <a:r>
                        <a:rPr lang="en-US" dirty="0" smtClean="0"/>
                        <a:t>100</a:t>
                      </a:r>
                      <a:endParaRPr lang="en-US" dirty="0"/>
                    </a:p>
                  </a:txBody>
                  <a:tcPr anchor="ctr">
                    <a:solidFill>
                      <a:schemeClr val="bg1">
                        <a:lumMod val="85000"/>
                      </a:schemeClr>
                    </a:solidFill>
                  </a:tcPr>
                </a:tc>
                <a:tc>
                  <a:txBody>
                    <a:bodyPr/>
                    <a:lstStyle/>
                    <a:p>
                      <a:pPr algn="ctr"/>
                      <a:r>
                        <a:rPr lang="en-US" dirty="0" smtClean="0"/>
                        <a:t>65</a:t>
                      </a:r>
                      <a:endParaRPr lang="en-US" dirty="0"/>
                    </a:p>
                  </a:txBody>
                  <a:tcPr anchor="ctr">
                    <a:solidFill>
                      <a:schemeClr val="bg1">
                        <a:lumMod val="85000"/>
                      </a:schemeClr>
                    </a:solidFill>
                  </a:tcPr>
                </a:tc>
                <a:tc>
                  <a:txBody>
                    <a:bodyPr/>
                    <a:lstStyle/>
                    <a:p>
                      <a:pPr algn="ctr"/>
                      <a:r>
                        <a:rPr lang="en-US" dirty="0" smtClean="0"/>
                        <a:t>75</a:t>
                      </a:r>
                      <a:endParaRPr lang="en-US" dirty="0"/>
                    </a:p>
                  </a:txBody>
                  <a:tcPr anchor="ctr">
                    <a:solidFill>
                      <a:schemeClr val="bg1">
                        <a:lumMod val="85000"/>
                      </a:schemeClr>
                    </a:solidFill>
                  </a:tcPr>
                </a:tc>
                <a:tc>
                  <a:txBody>
                    <a:bodyPr/>
                    <a:lstStyle/>
                    <a:p>
                      <a:pPr algn="ctr"/>
                      <a:r>
                        <a:rPr lang="en-US" dirty="0" smtClean="0"/>
                        <a:t>80%</a:t>
                      </a:r>
                      <a:endParaRPr lang="en-US" dirty="0"/>
                    </a:p>
                  </a:txBody>
                  <a:tcPr anchor="ctr"/>
                </a:tc>
              </a:tr>
              <a:tr h="370840">
                <a:tc>
                  <a:txBody>
                    <a:bodyPr/>
                    <a:lstStyle/>
                    <a:p>
                      <a:pPr algn="ctr"/>
                      <a:r>
                        <a:rPr lang="en-US" dirty="0" smtClean="0"/>
                        <a:t>G.</a:t>
                      </a:r>
                      <a:r>
                        <a:rPr lang="en-US" baseline="0" dirty="0" smtClean="0"/>
                        <a:t> Leibniz</a:t>
                      </a:r>
                      <a:endParaRPr lang="en-US" dirty="0" smtClean="0"/>
                    </a:p>
                    <a:p>
                      <a:pPr algn="ctr"/>
                      <a:endParaRPr lang="en-US" dirty="0"/>
                    </a:p>
                  </a:txBody>
                  <a:tcPr anchor="ctr"/>
                </a:tc>
                <a:tc>
                  <a:txBody>
                    <a:bodyPr/>
                    <a:lstStyle/>
                    <a:p>
                      <a:pPr algn="ctr"/>
                      <a:r>
                        <a:rPr lang="en-US" dirty="0" smtClean="0"/>
                        <a:t>90</a:t>
                      </a:r>
                      <a:endParaRPr lang="en-US" dirty="0"/>
                    </a:p>
                  </a:txBody>
                  <a:tcPr anchor="ctr">
                    <a:solidFill>
                      <a:schemeClr val="bg1">
                        <a:lumMod val="85000"/>
                      </a:schemeClr>
                    </a:solidFill>
                  </a:tcPr>
                </a:tc>
                <a:tc>
                  <a:txBody>
                    <a:bodyPr/>
                    <a:lstStyle/>
                    <a:p>
                      <a:pPr algn="ctr"/>
                      <a:r>
                        <a:rPr lang="en-US" dirty="0" smtClean="0"/>
                        <a:t>60</a:t>
                      </a:r>
                      <a:endParaRPr lang="en-US" dirty="0"/>
                    </a:p>
                  </a:txBody>
                  <a:tcPr anchor="ctr">
                    <a:solidFill>
                      <a:schemeClr val="bg1">
                        <a:lumMod val="85000"/>
                      </a:schemeClr>
                    </a:solidFill>
                  </a:tcPr>
                </a:tc>
                <a:tc>
                  <a:txBody>
                    <a:bodyPr/>
                    <a:lstStyle/>
                    <a:p>
                      <a:pPr algn="ctr"/>
                      <a:r>
                        <a:rPr lang="en-US" dirty="0" smtClean="0"/>
                        <a:t>90</a:t>
                      </a:r>
                      <a:endParaRPr lang="en-US" dirty="0"/>
                    </a:p>
                  </a:txBody>
                  <a:tcPr anchor="ctr">
                    <a:solidFill>
                      <a:schemeClr val="bg1">
                        <a:lumMod val="85000"/>
                      </a:schemeClr>
                    </a:solidFill>
                  </a:tcPr>
                </a:tc>
                <a:tc>
                  <a:txBody>
                    <a:bodyPr/>
                    <a:lstStyle/>
                    <a:p>
                      <a:pPr algn="ctr"/>
                      <a:r>
                        <a:rPr lang="en-US" dirty="0" smtClean="0"/>
                        <a:t>80%</a:t>
                      </a:r>
                      <a:endParaRPr lang="en-US" dirty="0"/>
                    </a:p>
                  </a:txBody>
                  <a:tcPr anchor="ctr"/>
                </a:tc>
              </a:tr>
              <a:tr h="370840">
                <a:tc>
                  <a:txBody>
                    <a:bodyPr/>
                    <a:lstStyle/>
                    <a:p>
                      <a:pPr algn="ctr"/>
                      <a:r>
                        <a:rPr lang="en-US" baseline="0" dirty="0" smtClean="0"/>
                        <a:t>G. </a:t>
                      </a:r>
                      <a:r>
                        <a:rPr lang="en-US" baseline="0" dirty="0" err="1" smtClean="0"/>
                        <a:t>L’Hopital</a:t>
                      </a:r>
                      <a:endParaRPr lang="en-US" baseline="0" dirty="0" smtClean="0"/>
                    </a:p>
                    <a:p>
                      <a:pPr algn="ctr"/>
                      <a:endParaRPr lang="en-US" dirty="0"/>
                    </a:p>
                  </a:txBody>
                  <a:tcPr anchor="ctr"/>
                </a:tc>
                <a:tc>
                  <a:txBody>
                    <a:bodyPr/>
                    <a:lstStyle/>
                    <a:p>
                      <a:pPr algn="ctr"/>
                      <a:r>
                        <a:rPr lang="en-US" dirty="0" smtClean="0"/>
                        <a:t>95</a:t>
                      </a:r>
                      <a:endParaRPr lang="en-US" dirty="0"/>
                    </a:p>
                  </a:txBody>
                  <a:tcPr anchor="ctr">
                    <a:solidFill>
                      <a:schemeClr val="bg1">
                        <a:lumMod val="85000"/>
                      </a:schemeClr>
                    </a:solidFill>
                  </a:tcPr>
                </a:tc>
                <a:tc>
                  <a:txBody>
                    <a:bodyPr/>
                    <a:lstStyle/>
                    <a:p>
                      <a:pPr algn="ctr"/>
                      <a:r>
                        <a:rPr lang="en-US" dirty="0" smtClean="0"/>
                        <a:t>50</a:t>
                      </a:r>
                      <a:endParaRPr lang="en-US" dirty="0"/>
                    </a:p>
                  </a:txBody>
                  <a:tcPr anchor="ctr">
                    <a:solidFill>
                      <a:schemeClr val="bg1">
                        <a:lumMod val="85000"/>
                      </a:schemeClr>
                    </a:solidFill>
                  </a:tcPr>
                </a:tc>
                <a:tc>
                  <a:txBody>
                    <a:bodyPr/>
                    <a:lstStyle/>
                    <a:p>
                      <a:pPr algn="ctr"/>
                      <a:r>
                        <a:rPr lang="en-US" dirty="0" smtClean="0"/>
                        <a:t>95</a:t>
                      </a:r>
                      <a:endParaRPr lang="en-US" dirty="0"/>
                    </a:p>
                  </a:txBody>
                  <a:tcPr anchor="ctr">
                    <a:solidFill>
                      <a:schemeClr val="bg1">
                        <a:lumMod val="85000"/>
                      </a:schemeClr>
                    </a:solidFill>
                  </a:tcPr>
                </a:tc>
                <a:tc>
                  <a:txBody>
                    <a:bodyPr/>
                    <a:lstStyle/>
                    <a:p>
                      <a:pPr algn="ctr"/>
                      <a:r>
                        <a:rPr lang="en-US" dirty="0" smtClean="0"/>
                        <a:t>80%</a:t>
                      </a:r>
                      <a:endParaRPr lang="en-US" dirty="0"/>
                    </a:p>
                  </a:txBody>
                  <a:tcPr anchor="ctr"/>
                </a:tc>
              </a:tr>
            </a:tbl>
          </a:graphicData>
        </a:graphic>
      </p:graphicFrame>
    </p:spTree>
    <p:extLst>
      <p:ext uri="{BB962C8B-B14F-4D97-AF65-F5344CB8AC3E}">
        <p14:creationId xmlns:p14="http://schemas.microsoft.com/office/powerpoint/2010/main" val="12316860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3"/>
          <p:cNvPicPr>
            <a:picLocks noGrp="1" noChangeAspect="1" noChangeArrowheads="1"/>
          </p:cNvPicPr>
          <p:nvPr>
            <p:ph idx="1"/>
          </p:nvPr>
        </p:nvPicPr>
        <p:blipFill>
          <a:blip r:embed="rId2" cstate="print"/>
          <a:srcRect/>
          <a:stretch>
            <a:fillRect/>
          </a:stretch>
        </p:blipFill>
        <p:spPr bwMode="auto">
          <a:xfrm>
            <a:off x="609600" y="1752600"/>
            <a:ext cx="7471294" cy="2072481"/>
          </a:xfrm>
          <a:prstGeom prst="rect">
            <a:avLst/>
          </a:prstGeom>
          <a:noFill/>
          <a:ln w="9525">
            <a:noFill/>
            <a:miter lim="800000"/>
            <a:headEnd/>
            <a:tailEnd/>
          </a:ln>
        </p:spPr>
      </p:pic>
      <p:cxnSp>
        <p:nvCxnSpPr>
          <p:cNvPr id="7" name="Straight Arrow Connector 6"/>
          <p:cNvCxnSpPr/>
          <p:nvPr/>
        </p:nvCxnSpPr>
        <p:spPr>
          <a:xfrm flipV="1">
            <a:off x="3886200" y="3657600"/>
            <a:ext cx="190500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71600" y="4343400"/>
            <a:ext cx="6629400" cy="1754326"/>
          </a:xfrm>
          <a:prstGeom prst="rect">
            <a:avLst/>
          </a:prstGeom>
          <a:noFill/>
        </p:spPr>
        <p:txBody>
          <a:bodyPr wrap="square" rtlCol="0">
            <a:spAutoFit/>
          </a:bodyPr>
          <a:lstStyle/>
          <a:p>
            <a:pPr>
              <a:buFont typeface="Arial" pitchFamily="34" charset="0"/>
              <a:buChar char="•"/>
            </a:pPr>
            <a:r>
              <a:rPr lang="en-US" dirty="0" smtClean="0"/>
              <a:t>Note that more than just the facts have been presented, showing that a further analysis has been conducted to determine why the goal was not reached.</a:t>
            </a:r>
          </a:p>
          <a:p>
            <a:endParaRPr lang="en-US" dirty="0" smtClean="0"/>
          </a:p>
          <a:p>
            <a:pPr>
              <a:buFont typeface="Arial" pitchFamily="34" charset="0"/>
              <a:buChar char="•"/>
            </a:pPr>
            <a:r>
              <a:rPr lang="en-US" dirty="0" smtClean="0"/>
              <a:t>In addition, even if a goal has been reached, further analysis should be conducted.</a:t>
            </a:r>
            <a:endParaRPr lang="en-US" dirty="0"/>
          </a:p>
        </p:txBody>
      </p:sp>
      <p:pic>
        <p:nvPicPr>
          <p:cNvPr id="10" name="Picture 2"/>
          <p:cNvPicPr>
            <a:picLocks noChangeAspect="1" noChangeArrowheads="1"/>
          </p:cNvPicPr>
          <p:nvPr/>
        </p:nvPicPr>
        <p:blipFill>
          <a:blip r:embed="rId3" cstate="print"/>
          <a:srcRect/>
          <a:stretch>
            <a:fillRect/>
          </a:stretch>
        </p:blipFill>
        <p:spPr bwMode="auto">
          <a:xfrm>
            <a:off x="0" y="0"/>
            <a:ext cx="9143999" cy="6858000"/>
          </a:xfrm>
          <a:prstGeom prst="rect">
            <a:avLst/>
          </a:prstGeom>
          <a:noFill/>
          <a:ln w="9525">
            <a:noFill/>
            <a:miter lim="800000"/>
            <a:headEnd/>
            <a:tailEnd/>
          </a:ln>
          <a:effectLst/>
        </p:spPr>
      </p:pic>
      <p:sp>
        <p:nvSpPr>
          <p:cNvPr id="11" name="Freeform 10"/>
          <p:cNvSpPr/>
          <p:nvPr/>
        </p:nvSpPr>
        <p:spPr>
          <a:xfrm>
            <a:off x="5181600" y="3048000"/>
            <a:ext cx="2057400" cy="1143000"/>
          </a:xfrm>
          <a:custGeom>
            <a:avLst/>
            <a:gdLst>
              <a:gd name="connsiteX0" fmla="*/ 7374 w 1071715"/>
              <a:gd name="connsiteY0" fmla="*/ 449826 h 958646"/>
              <a:gd name="connsiteX1" fmla="*/ 169606 w 1071715"/>
              <a:gd name="connsiteY1" fmla="*/ 95865 h 958646"/>
              <a:gd name="connsiteX2" fmla="*/ 553064 w 1071715"/>
              <a:gd name="connsiteY2" fmla="*/ 7374 h 958646"/>
              <a:gd name="connsiteX3" fmla="*/ 907025 w 1071715"/>
              <a:gd name="connsiteY3" fmla="*/ 140110 h 958646"/>
              <a:gd name="connsiteX4" fmla="*/ 1025012 w 1071715"/>
              <a:gd name="connsiteY4" fmla="*/ 405581 h 958646"/>
              <a:gd name="connsiteX5" fmla="*/ 1010264 w 1071715"/>
              <a:gd name="connsiteY5" fmla="*/ 744794 h 958646"/>
              <a:gd name="connsiteX6" fmla="*/ 656303 w 1071715"/>
              <a:gd name="connsiteY6" fmla="*/ 936523 h 958646"/>
              <a:gd name="connsiteX7" fmla="*/ 125361 w 1071715"/>
              <a:gd name="connsiteY7" fmla="*/ 877529 h 958646"/>
              <a:gd name="connsiteX8" fmla="*/ 7374 w 1071715"/>
              <a:gd name="connsiteY8" fmla="*/ 449826 h 95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1715" h="958646">
                <a:moveTo>
                  <a:pt x="7374" y="449826"/>
                </a:moveTo>
                <a:cubicBezTo>
                  <a:pt x="14748" y="319549"/>
                  <a:pt x="78658" y="169607"/>
                  <a:pt x="169606" y="95865"/>
                </a:cubicBezTo>
                <a:cubicBezTo>
                  <a:pt x="260554" y="22123"/>
                  <a:pt x="430161" y="0"/>
                  <a:pt x="553064" y="7374"/>
                </a:cubicBezTo>
                <a:cubicBezTo>
                  <a:pt x="675967" y="14748"/>
                  <a:pt x="828367" y="73742"/>
                  <a:pt x="907025" y="140110"/>
                </a:cubicBezTo>
                <a:cubicBezTo>
                  <a:pt x="985683" y="206478"/>
                  <a:pt x="1007806" y="304800"/>
                  <a:pt x="1025012" y="405581"/>
                </a:cubicBezTo>
                <a:cubicBezTo>
                  <a:pt x="1042218" y="506362"/>
                  <a:pt x="1071715" y="656304"/>
                  <a:pt x="1010264" y="744794"/>
                </a:cubicBezTo>
                <a:cubicBezTo>
                  <a:pt x="948813" y="833284"/>
                  <a:pt x="803787" y="914401"/>
                  <a:pt x="656303" y="936523"/>
                </a:cubicBezTo>
                <a:cubicBezTo>
                  <a:pt x="508819" y="958646"/>
                  <a:pt x="238432" y="956187"/>
                  <a:pt x="125361" y="877529"/>
                </a:cubicBezTo>
                <a:cubicBezTo>
                  <a:pt x="12290" y="798871"/>
                  <a:pt x="0" y="580103"/>
                  <a:pt x="7374" y="449826"/>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09427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2" cstate="print"/>
          <a:srcRect/>
          <a:stretch>
            <a:fillRect/>
          </a:stretch>
        </p:blipFill>
        <p:spPr bwMode="auto">
          <a:xfrm>
            <a:off x="0" y="1752600"/>
            <a:ext cx="8770828" cy="1849381"/>
          </a:xfrm>
          <a:prstGeom prst="rect">
            <a:avLst/>
          </a:prstGeom>
          <a:noFill/>
          <a:ln w="9525">
            <a:noFill/>
            <a:miter lim="800000"/>
            <a:headEnd/>
            <a:tailEnd/>
          </a:ln>
        </p:spPr>
      </p:pic>
      <p:cxnSp>
        <p:nvCxnSpPr>
          <p:cNvPr id="7" name="Straight Arrow Connector 6"/>
          <p:cNvCxnSpPr/>
          <p:nvPr/>
        </p:nvCxnSpPr>
        <p:spPr>
          <a:xfrm flipV="1">
            <a:off x="4191000" y="3581400"/>
            <a:ext cx="60960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95600" y="4267200"/>
            <a:ext cx="2209800" cy="1384995"/>
          </a:xfrm>
          <a:prstGeom prst="rect">
            <a:avLst/>
          </a:prstGeom>
          <a:noFill/>
        </p:spPr>
        <p:txBody>
          <a:bodyPr wrap="square" rtlCol="0">
            <a:spAutoFit/>
          </a:bodyPr>
          <a:lstStyle/>
          <a:p>
            <a:r>
              <a:rPr lang="en-US" sz="2800" dirty="0" smtClean="0"/>
              <a:t>Based on what you learn here,</a:t>
            </a:r>
          </a:p>
        </p:txBody>
      </p:sp>
      <p:sp>
        <p:nvSpPr>
          <p:cNvPr id="10" name="Content Placeholder 9"/>
          <p:cNvSpPr txBox="1">
            <a:spLocks noGrp="1"/>
          </p:cNvSpPr>
          <p:nvPr>
            <p:ph idx="1"/>
          </p:nvPr>
        </p:nvSpPr>
        <p:spPr>
          <a:xfrm>
            <a:off x="457200" y="1600200"/>
            <a:ext cx="8229600" cy="584775"/>
          </a:xfrm>
          <a:prstGeom prst="rect">
            <a:avLst/>
          </a:prstGeom>
          <a:noFill/>
        </p:spPr>
        <p:txBody>
          <a:bodyPr wrap="square" rtlCol="0">
            <a:spAutoFit/>
          </a:bodyPr>
          <a:lstStyle/>
          <a:p>
            <a:endParaRPr lang="en-US" dirty="0" smtClean="0"/>
          </a:p>
        </p:txBody>
      </p:sp>
      <p:sp>
        <p:nvSpPr>
          <p:cNvPr id="11" name="TextBox 10"/>
          <p:cNvSpPr txBox="1"/>
          <p:nvPr/>
        </p:nvSpPr>
        <p:spPr>
          <a:xfrm>
            <a:off x="5638800" y="4267200"/>
            <a:ext cx="2743200" cy="523220"/>
          </a:xfrm>
          <a:prstGeom prst="rect">
            <a:avLst/>
          </a:prstGeom>
          <a:noFill/>
        </p:spPr>
        <p:txBody>
          <a:bodyPr wrap="square" rtlCol="0">
            <a:spAutoFit/>
          </a:bodyPr>
          <a:lstStyle/>
          <a:p>
            <a:r>
              <a:rPr lang="en-US" sz="2800" dirty="0"/>
              <a:t>w</a:t>
            </a:r>
            <a:r>
              <a:rPr lang="en-US" sz="2800" dirty="0" smtClean="0"/>
              <a:t>hat will you do?</a:t>
            </a:r>
          </a:p>
        </p:txBody>
      </p:sp>
      <p:cxnSp>
        <p:nvCxnSpPr>
          <p:cNvPr id="12" name="Straight Arrow Connector 11"/>
          <p:cNvCxnSpPr/>
          <p:nvPr/>
        </p:nvCxnSpPr>
        <p:spPr>
          <a:xfrm flipV="1">
            <a:off x="6629400" y="3505200"/>
            <a:ext cx="60960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5228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3"/>
          <p:cNvPicPr>
            <a:picLocks noGrp="1" noChangeAspect="1" noChangeArrowheads="1"/>
          </p:cNvPicPr>
          <p:nvPr>
            <p:ph idx="1"/>
          </p:nvPr>
        </p:nvPicPr>
        <p:blipFill>
          <a:blip r:embed="rId2" cstate="print"/>
          <a:srcRect/>
          <a:stretch>
            <a:fillRect/>
          </a:stretch>
        </p:blipFill>
        <p:spPr bwMode="auto">
          <a:xfrm>
            <a:off x="609600" y="1752600"/>
            <a:ext cx="7471294" cy="2072481"/>
          </a:xfrm>
          <a:prstGeom prst="rect">
            <a:avLst/>
          </a:prstGeom>
          <a:noFill/>
          <a:ln w="9525">
            <a:noFill/>
            <a:miter lim="800000"/>
            <a:headEnd/>
            <a:tailEnd/>
          </a:ln>
        </p:spPr>
      </p:pic>
      <p:cxnSp>
        <p:nvCxnSpPr>
          <p:cNvPr id="7" name="Straight Arrow Connector 6"/>
          <p:cNvCxnSpPr/>
          <p:nvPr/>
        </p:nvCxnSpPr>
        <p:spPr>
          <a:xfrm flipV="1">
            <a:off x="3886200" y="3657600"/>
            <a:ext cx="190500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71600" y="4343400"/>
            <a:ext cx="6629400" cy="1754326"/>
          </a:xfrm>
          <a:prstGeom prst="rect">
            <a:avLst/>
          </a:prstGeom>
          <a:noFill/>
        </p:spPr>
        <p:txBody>
          <a:bodyPr wrap="square" rtlCol="0">
            <a:spAutoFit/>
          </a:bodyPr>
          <a:lstStyle/>
          <a:p>
            <a:pPr>
              <a:buFont typeface="Arial" pitchFamily="34" charset="0"/>
              <a:buChar char="•"/>
            </a:pPr>
            <a:r>
              <a:rPr lang="en-US" dirty="0" smtClean="0"/>
              <a:t>Note that more than just the facts have been presented, showing that a further analysis has been conducted to determine why the goal was not reached.</a:t>
            </a:r>
          </a:p>
          <a:p>
            <a:endParaRPr lang="en-US" dirty="0" smtClean="0"/>
          </a:p>
          <a:p>
            <a:pPr>
              <a:buFont typeface="Arial" pitchFamily="34" charset="0"/>
              <a:buChar char="•"/>
            </a:pPr>
            <a:r>
              <a:rPr lang="en-US" dirty="0" smtClean="0"/>
              <a:t>In addition, even if a goal has been reached, further analysis should be conducted.</a:t>
            </a:r>
            <a:endParaRPr lang="en-US" dirty="0"/>
          </a:p>
        </p:txBody>
      </p:sp>
      <p:pic>
        <p:nvPicPr>
          <p:cNvPr id="10" name="Picture 2"/>
          <p:cNvPicPr>
            <a:picLocks noChangeAspect="1" noChangeArrowheads="1"/>
          </p:cNvPicPr>
          <p:nvPr/>
        </p:nvPicPr>
        <p:blipFill>
          <a:blip r:embed="rId3" cstate="print"/>
          <a:srcRect/>
          <a:stretch>
            <a:fillRect/>
          </a:stretch>
        </p:blipFill>
        <p:spPr bwMode="auto">
          <a:xfrm>
            <a:off x="0" y="0"/>
            <a:ext cx="9143999" cy="6858000"/>
          </a:xfrm>
          <a:prstGeom prst="rect">
            <a:avLst/>
          </a:prstGeom>
          <a:noFill/>
          <a:ln w="9525">
            <a:noFill/>
            <a:miter lim="800000"/>
            <a:headEnd/>
            <a:tailEnd/>
          </a:ln>
          <a:effectLst/>
        </p:spPr>
      </p:pic>
      <p:sp>
        <p:nvSpPr>
          <p:cNvPr id="11" name="Freeform 10"/>
          <p:cNvSpPr/>
          <p:nvPr/>
        </p:nvSpPr>
        <p:spPr>
          <a:xfrm>
            <a:off x="7086600" y="3124200"/>
            <a:ext cx="2057400" cy="1143000"/>
          </a:xfrm>
          <a:custGeom>
            <a:avLst/>
            <a:gdLst>
              <a:gd name="connsiteX0" fmla="*/ 7374 w 1071715"/>
              <a:gd name="connsiteY0" fmla="*/ 449826 h 958646"/>
              <a:gd name="connsiteX1" fmla="*/ 169606 w 1071715"/>
              <a:gd name="connsiteY1" fmla="*/ 95865 h 958646"/>
              <a:gd name="connsiteX2" fmla="*/ 553064 w 1071715"/>
              <a:gd name="connsiteY2" fmla="*/ 7374 h 958646"/>
              <a:gd name="connsiteX3" fmla="*/ 907025 w 1071715"/>
              <a:gd name="connsiteY3" fmla="*/ 140110 h 958646"/>
              <a:gd name="connsiteX4" fmla="*/ 1025012 w 1071715"/>
              <a:gd name="connsiteY4" fmla="*/ 405581 h 958646"/>
              <a:gd name="connsiteX5" fmla="*/ 1010264 w 1071715"/>
              <a:gd name="connsiteY5" fmla="*/ 744794 h 958646"/>
              <a:gd name="connsiteX6" fmla="*/ 656303 w 1071715"/>
              <a:gd name="connsiteY6" fmla="*/ 936523 h 958646"/>
              <a:gd name="connsiteX7" fmla="*/ 125361 w 1071715"/>
              <a:gd name="connsiteY7" fmla="*/ 877529 h 958646"/>
              <a:gd name="connsiteX8" fmla="*/ 7374 w 1071715"/>
              <a:gd name="connsiteY8" fmla="*/ 449826 h 95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1715" h="958646">
                <a:moveTo>
                  <a:pt x="7374" y="449826"/>
                </a:moveTo>
                <a:cubicBezTo>
                  <a:pt x="14748" y="319549"/>
                  <a:pt x="78658" y="169607"/>
                  <a:pt x="169606" y="95865"/>
                </a:cubicBezTo>
                <a:cubicBezTo>
                  <a:pt x="260554" y="22123"/>
                  <a:pt x="430161" y="0"/>
                  <a:pt x="553064" y="7374"/>
                </a:cubicBezTo>
                <a:cubicBezTo>
                  <a:pt x="675967" y="14748"/>
                  <a:pt x="828367" y="73742"/>
                  <a:pt x="907025" y="140110"/>
                </a:cubicBezTo>
                <a:cubicBezTo>
                  <a:pt x="985683" y="206478"/>
                  <a:pt x="1007806" y="304800"/>
                  <a:pt x="1025012" y="405581"/>
                </a:cubicBezTo>
                <a:cubicBezTo>
                  <a:pt x="1042218" y="506362"/>
                  <a:pt x="1071715" y="656304"/>
                  <a:pt x="1010264" y="744794"/>
                </a:cubicBezTo>
                <a:cubicBezTo>
                  <a:pt x="948813" y="833284"/>
                  <a:pt x="803787" y="914401"/>
                  <a:pt x="656303" y="936523"/>
                </a:cubicBezTo>
                <a:cubicBezTo>
                  <a:pt x="508819" y="958646"/>
                  <a:pt x="238432" y="956187"/>
                  <a:pt x="125361" y="877529"/>
                </a:cubicBezTo>
                <a:cubicBezTo>
                  <a:pt x="12290" y="798871"/>
                  <a:pt x="0" y="580103"/>
                  <a:pt x="7374" y="449826"/>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8321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1" name="Picture 3"/>
          <p:cNvPicPr>
            <a:picLocks noChangeAspect="1" noChangeArrowheads="1"/>
          </p:cNvPicPr>
          <p:nvPr/>
        </p:nvPicPr>
        <p:blipFill>
          <a:blip r:embed="rId2" cstate="print"/>
          <a:srcRect/>
          <a:stretch>
            <a:fillRect/>
          </a:stretch>
        </p:blipFill>
        <p:spPr bwMode="auto">
          <a:xfrm>
            <a:off x="228600" y="1600200"/>
            <a:ext cx="7881257" cy="2209800"/>
          </a:xfrm>
          <a:prstGeom prst="rect">
            <a:avLst/>
          </a:prstGeom>
          <a:noFill/>
          <a:ln w="9525">
            <a:noFill/>
            <a:miter lim="800000"/>
            <a:headEnd/>
            <a:tailEnd/>
          </a:ln>
        </p:spPr>
      </p:pic>
      <p:cxnSp>
        <p:nvCxnSpPr>
          <p:cNvPr id="8" name="Straight Arrow Connector 7"/>
          <p:cNvCxnSpPr/>
          <p:nvPr/>
        </p:nvCxnSpPr>
        <p:spPr>
          <a:xfrm flipV="1">
            <a:off x="3276600" y="3581400"/>
            <a:ext cx="228600" cy="914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09800" y="4419600"/>
            <a:ext cx="2971800" cy="1384995"/>
          </a:xfrm>
          <a:prstGeom prst="rect">
            <a:avLst/>
          </a:prstGeom>
          <a:noFill/>
        </p:spPr>
        <p:txBody>
          <a:bodyPr wrap="square" rtlCol="0">
            <a:spAutoFit/>
          </a:bodyPr>
          <a:lstStyle/>
          <a:p>
            <a:r>
              <a:rPr lang="en-US" sz="2800" dirty="0" smtClean="0"/>
              <a:t>Based on what you </a:t>
            </a:r>
          </a:p>
          <a:p>
            <a:r>
              <a:rPr lang="en-US" sz="2800" dirty="0" smtClean="0"/>
              <a:t>recommended here . . .</a:t>
            </a:r>
            <a:endParaRPr lang="en-US" sz="2800" dirty="0"/>
          </a:p>
        </p:txBody>
      </p:sp>
      <p:cxnSp>
        <p:nvCxnSpPr>
          <p:cNvPr id="11" name="Straight Arrow Connector 10"/>
          <p:cNvCxnSpPr/>
          <p:nvPr/>
        </p:nvCxnSpPr>
        <p:spPr>
          <a:xfrm flipV="1">
            <a:off x="6400800" y="3657600"/>
            <a:ext cx="152400"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562600" y="4419600"/>
            <a:ext cx="2899220" cy="2246769"/>
          </a:xfrm>
          <a:prstGeom prst="rect">
            <a:avLst/>
          </a:prstGeom>
          <a:noFill/>
        </p:spPr>
        <p:txBody>
          <a:bodyPr wrap="square" rtlCol="0">
            <a:spAutoFit/>
          </a:bodyPr>
          <a:lstStyle/>
          <a:p>
            <a:r>
              <a:rPr lang="en-US" sz="2800" dirty="0" smtClean="0"/>
              <a:t>What type of resources are needed (money, people, time, etc.)?</a:t>
            </a:r>
            <a:endParaRPr lang="en-US" sz="2800" dirty="0"/>
          </a:p>
        </p:txBody>
      </p:sp>
    </p:spTree>
    <p:extLst>
      <p:ext uri="{BB962C8B-B14F-4D97-AF65-F5344CB8AC3E}">
        <p14:creationId xmlns:p14="http://schemas.microsoft.com/office/powerpoint/2010/main" val="381208761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“One Law for the Lion &amp; Ox is Oppression</a:t>
            </a:r>
            <a:r>
              <a:rPr lang="en-US" sz="3600" dirty="0" smtClean="0"/>
              <a:t>.”*</a:t>
            </a:r>
            <a:endParaRPr lang="en-US" sz="3600" dirty="0"/>
          </a:p>
        </p:txBody>
      </p:sp>
      <p:pic>
        <p:nvPicPr>
          <p:cNvPr id="4" name="Content Placeholder 3" descr="Assessment Cartoon.jp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2603" y="1600200"/>
            <a:ext cx="7758793" cy="4525963"/>
          </a:xfrm>
        </p:spPr>
      </p:pic>
      <p:sp>
        <p:nvSpPr>
          <p:cNvPr id="5" name="TextBox 4"/>
          <p:cNvSpPr txBox="1"/>
          <p:nvPr/>
        </p:nvSpPr>
        <p:spPr>
          <a:xfrm>
            <a:off x="990600" y="6400800"/>
            <a:ext cx="5867400" cy="369332"/>
          </a:xfrm>
          <a:prstGeom prst="rect">
            <a:avLst/>
          </a:prstGeom>
          <a:noFill/>
        </p:spPr>
        <p:txBody>
          <a:bodyPr wrap="square" rtlCol="0">
            <a:spAutoFit/>
          </a:bodyPr>
          <a:lstStyle/>
          <a:p>
            <a:r>
              <a:rPr lang="en-US" dirty="0" smtClean="0"/>
              <a:t>* William Blake, </a:t>
            </a:r>
            <a:r>
              <a:rPr lang="en-US" i="1" dirty="0" smtClean="0"/>
              <a:t>The Marriage of Heaven and Hell</a:t>
            </a:r>
            <a:endParaRPr lang="en-US" dirty="0"/>
          </a:p>
        </p:txBody>
      </p:sp>
    </p:spTree>
    <p:extLst>
      <p:ext uri="{BB962C8B-B14F-4D97-AF65-F5344CB8AC3E}">
        <p14:creationId xmlns:p14="http://schemas.microsoft.com/office/powerpoint/2010/main" val="4009465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550069" y="0"/>
            <a:ext cx="8031121" cy="6858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alary.com/Image/300/300/Media/Default/graphics/mom_rebal_flexible.jpg"/>
          <p:cNvPicPr>
            <a:picLocks noChangeAspect="1" noChangeArrowheads="1"/>
          </p:cNvPicPr>
          <p:nvPr/>
        </p:nvPicPr>
        <p:blipFill>
          <a:blip r:embed="rId2" cstate="print"/>
          <a:srcRect/>
          <a:stretch>
            <a:fillRect/>
          </a:stretch>
        </p:blipFill>
        <p:spPr bwMode="auto">
          <a:xfrm rot="19905961">
            <a:off x="-27485" y="1039315"/>
            <a:ext cx="2857500" cy="2857500"/>
          </a:xfrm>
          <a:prstGeom prst="rect">
            <a:avLst/>
          </a:prstGeom>
          <a:noFill/>
        </p:spPr>
      </p:pic>
      <p:sp>
        <p:nvSpPr>
          <p:cNvPr id="2" name="TextBox 1"/>
          <p:cNvSpPr txBox="1"/>
          <p:nvPr/>
        </p:nvSpPr>
        <p:spPr>
          <a:xfrm>
            <a:off x="228600" y="304800"/>
            <a:ext cx="6553200" cy="584775"/>
          </a:xfrm>
          <a:prstGeom prst="rect">
            <a:avLst/>
          </a:prstGeom>
          <a:noFill/>
        </p:spPr>
        <p:txBody>
          <a:bodyPr wrap="square" rtlCol="0">
            <a:spAutoFit/>
          </a:bodyPr>
          <a:lstStyle/>
          <a:p>
            <a:r>
              <a:rPr lang="en-US" sz="3200" b="1" dirty="0" smtClean="0"/>
              <a:t>Incidental Lessons Learned . . .</a:t>
            </a:r>
            <a:endParaRPr lang="en-US" sz="3200" b="1" dirty="0"/>
          </a:p>
        </p:txBody>
      </p:sp>
      <p:sp>
        <p:nvSpPr>
          <p:cNvPr id="1028" name="AutoShape 4" descr="data:image/jpeg;base64,/9j/4AAQSkZJRgABAQAAAQABAAD/2wCEAAkGBxQSEhUUExQUFBUXGBoYGBcYFxoYFxgYFxcXFxccHBgYHSggGBolHBcXITEiJSksLi4uFx8zODMsNygtLisBCgoKDQ0OFBAQFCwZFBwsLCwsLCwsLCwsLCwsLCwsLCwsLCwsLCs3LCwsKyssNzc3Nzc3Nyw3Kyw3NzcsKzcrLP/AABEIAPkAygMBIgACEQEDEQH/xAAcAAACAwEBAQEAAAAAAAAAAAADBAIFBgcBAAj/xAA+EAABAwIDBQUGBAYCAQUAAAABAAIRAyEEEjEFBkFRYRMicYGRBzKhscHwQlLR4RQjYnKC8VOyMxUkQ5Ki/8QAFgEBAQEAAAAAAAAAAAAAAAAAAAEC/8QAGREBAQEBAQEAAAAAAAAAAAAAAAERITEC/9oADAMBAAIRAxEAPwCRC+hFhfQstItEKQUhTX2VB80LwBSyqQagiAvcqmGKYpwgAGKXZpltNemkgWaxfZUcUSV5Wy07vcGhAINXoao0cdQeYbVpk8pE/FMhg5j1CIFkuhvTDgoliKVc1Da2E4W2Q8iBQtU8iM9i8CADmobmpohBe2UAHBDLUYtUHIA6KYrHr6qL0DMgubqYC+DVINQegKQC+DVMBBHIpBgRWhShBBjUTseQU6bQqrenbZwzWspgGq/T+kcSiC7b2iMLTzEBz3e6ybnmT/SFha+3KtQy5/WBmgdIFvNJbQxD6riXPLzoXG+h4eegRsG7ICSw3FiXMmPBxk+UeaIZG26o/HwsWEkebTdvolsVtWpUu52nCT+qli8RTePdLSOPdPLh+iq8g4Og9dP9oohOfQRxu5o/7ao2E2nVonuuI/pNxHgbJBx008l6fNUdD3d20K4iIIFx+nRaDKuWbAxvZYhryYaQQfAro9PeHDECKo9HD4kKBwstohPYm6RDhLSCOYKi5iKULULKnDTQS1ABzUJwTFQQguagXeEAwmXpaogBUKVNM8im3BBLj9/6QXzWojWIQlGa5AQthesC+aUZgQeZFJrVNrVMNQe0AJuuW727W7TFVHMILR3GnoLE+ZnyXS9rYwUMPVqn8LTHibAeq463AZosczj7ouZP3xRA6deIEf7vCt6GysRXFqZDeFrfFb/dncajQa19VofU1vcNJvpxIWt/h28gg4NV2DXafcc4dBMeiANmVTbs39LHzXfmYVgvlCm7DsOrR6IODYLYlZ5EMeR4fst3srcRhYDVmTcj6LetoNGgAUnBBzfeDcQsaX4fvNFyw+8PA8QsSXmYGo1XenPgz6rlu8OwsmKqEABl3E/L4lIKfAbSqUHBzCbcvXTiOhXSdk48V6YdbNAJjS/EdFyfCfzK4ZP/AJHBonQagffVda2XsvsGhvLTzv8AOUoMWITmphzUMopSqEJzUxVCA5AtUal6jEy4IT0CjmoWVFqBfCeQQXLUXKhtRGhBINRGSvAiAICsFkRqgxFaEGX9o2IihTpDWo/Qf03+cJTdHY57ek58ECTHEuA+QkJ/fvDCKNc6Ui63MuED4qe6bwXMJdJOYgcQND6kIjaOK8XzWogpqKhC+RhSCiaPRVEGlQq1EduH6BQdhQb5fS3yQIYl1tZvosZ7QXGBB1AzAc7x8FsMWco7x4wNLLG75YxuVome+0nwn9JQYmjTEsBIlrmw4dHAgrtdYWHguHYuqDnHEG/CxOvJdb3T2l/E4Om/8QGV3i20+eqtIdIUHNR3NUCopCuEs5PVmpcsQKVGlLvCsKjRCTc1AuaajlTbgg5EFiAiNUAURoQEARGqDQiMQFAR2NlCajtQZff8PdSa1sBk94nmbAKn3KrZ8SxunZtM+MrQ7w7Oq4qu2jmy0AzM6NS8kgeiqt3t36mGxeZxJAOVp0BHX74ojcY3aLKDczpngALlZ7F7/wBOnd7PRw/W/kpe0bM5jabGkuOkEXJ0EE9Oq57jd3K5YXGhWOUCS613R7rdYvqY0Qb3De0jDuPeY9pOlwfDitVQ2k11MuHC5vwnmuH0Ng1mPy9m4mJj5XMX6LsG6uy4wpp96m5wu4AZzI4lwOmiBbb++VKg2xDnRZv78Fjcb7Uaps2mAOpP0iPikd69i1GYp1OnmqEn3iL6C0BBpbnYhrA7JSJJh2cjMPKeoQGwu+lWo8Gr3m/L9fBK7bxHaMc4XFiOXokv/THse7uBpbY5TLHdU4/DO/hny2C0i3GCZVRmWtfUkARNjbhqAui+zDagbOEIIJBe08CRGYLE0KzQA0G83/dbb2eYAPxLqn/G0+rrfJKN29qE4JqoEu9ZaKVQlntT1QID2oFaiC4JlzVA00CpahQmHtUbqhlqI1ACI1AdqK0ILLIrSgaYiNclmOR2hAWlTkzxAgKk7V5x4YX/AMtpPd4A5dfiFe0oBWf3xovpZa9M5ZBa60gmxaT5AojW9gHHNAJHGELFYYO1Lh4Eg3twuq/d/bbcRSY9pu4XE6OGo9VayTogW2fgQCSBlHXU+KsaAjRBquAIYPedoPm49EYDKLkIMdvDUyYlzjaYh3zv1CPVweYy6m2pydab6a66dEhvm41a7KdNzJguMn8okDxJVxsDGMrU2lhgjulvFrhqCgCzZYqEAMgTc8xIzfCFnd8HNotfEaG8azotPtbarKAdDuEdVybe/bhrENEwXceMeCQJYXBZqzYvmI/dda3KwOSnUf8AmMDwCxm5uDYaUuFzbkV1TBYXs6bWARa/ilQFwQntTNRqA5qilXsQXtTVRpSlQooJbJUC1TJQ3lBF6FCkoSqPmthEaoj7hSY1AVhRmIDAitKBlr0WmeaXYUdjUDFJS2hTFSi+mWF+ZpAiPe/DrpeFGmmqRAvyRHLN3HVcLWdQqCJcJjQHpHOy6Ts7Gd15A9wGXOMAECYWKx72167iW96xuIgDQx1V1s/shh3vxILqdN2YsNwXENglvHlBt5oLvYWEc9rq9ckVKo7gFuzYR3Yn8R19BznL7zbAxjA1zMU6sS7KMwa0m3EtgaDktdsnadXEUxVbQcA64a5zWOLeBg3bNrGD0UK+KxP/AMmBcWDvDs6rHuLgJvcWQcZqYHEdqWOzZwS12vO950W2ZSdRIrU5gtAqtGvdHvxeevkh7R2nXzPqVNnVWOme6+k6BqJbmmYBuqOnvS81MopOk2/tPDSUC+8GPNV7ryAARw10VLhMIKuIYxxOUiLa8rW8PRP7ScG1arHd1xym3A6keF581Ld6nOMpEatgwfEfFVHVd290KWGhxe6qYtIDQOsDitBUah4GocknjzUnOUCtQILij1XJcnnZFCqFKVGpioUBxUUrUbdBqJl5QHoFnFBKM9CyHmqDsKK0pdt0ZvNAdpU2sQWlHaUBWNhGahMRAUBmOTNIc9Eow9ExTQYre3BOpVmvAGVxAvyETfkJ0Wfdt9zKZynMHGXAgSS22UD8swOkcVu9/sG5+ELmgS0gnw6fBcgaDmAa4gmMs3HDifpwlWMugjeqnWLKbm1aTyA1rqbspBIsO64THI6XsvMTs3aABcNova03iC5w14hwzcusrBYXEOlrswAaC2GjSJHkddOYVzjtrVH5WtkRlBzQTbLHpM+JQTx9OtcV8aajeOWYPk0m0ceqSp7Y7OOzaMpkMFu87SS48ekfHRHbONhpa2BckGLwbGx8RPis5WxZy5TOs8NLR/1nzVkF7iKpe5zo7zrnhBgHxFpV5uPhX167crzmzCZ/IAc0nzasRhnvqEMBJL3ATx14rsvsu2aKVQuaXOMOp1hA/l1BDmi/K9xY5hySjokQAOSA8Jio3qguasLhdwQSjPahFqpC9RqAWJtwhBegUqhLuCPWcgPUUtVCHZEqIOZAZoU8q+aURio9aERpXgaphqAjOqOxCYOaIzzQFYmWlAYUV1RtNrqjzDGAknoBKIJXq0+5SqQe2PZhvE2Jd6AE+S5BvvgmMxmJps/8YeWgAgZXZAY8AYWm3F2m7aG1auIdanh6RFNv5TUOUeeUO9Vo98t1G4kGrSYO1dAqAENzgWDuWcCB1HgniOE0q7wLWJbbXWL+Wg80u7alQgtfJJ+oA4amD8lrtpbg4pjXk03+8YhpJLbctfLqqLDbo4yq9wpYWs8tge6Q0eLnQFuYKXEYskiST4m97n5D0C+Zg31D/LY5wNhAkT5Lqu73s5wuFc1+0cVhu0/4jUYGtNtZPePwXUdj7Nw2X/24oVG82Fjh6tUv0Mh7PdxaWHp0qz2zXdThwM5RMfhOh59SqupvjSwu3q1MQKD2so1SLNFZuj/IuyH9l0Xe7a7cBgq2JdEsbDBzqO7rB6kT0BX5RfUc8uc4kucSXE6kuMk+qkmj9Z1HoDnrmvsv38bUazB4t+V7RFKo42eODXE6OHA8V000OVx0UsxSr1HMiVqcJd4UEKjku5GcgucqFqoSlUpx5SlQopVzShElGcheagcazmjMcFFrpXsoC5kRjUGmm6eio9a1EDFGrVYwZnuDRxJKxO8HtBAPZYRuY8ah08uaJra47H08O3NVe1g8blc83/30Fah2VIFrNXE6u5Dw4+izmKxFSq7NVeXu5nQeA4Kh27iZOXkriOmew/EUqFHG1qz202xTcXOMdxvaAnmb8BzCbx3tbe6oRhcM3swYDqubO/rlaQGepWW3R3GqbQEio2myjTDbgnM98kttoIgzfUK1wO7FbD1Q2sA009LhxcCCBlI1+CcFyz2yNbaphTP9L48YmSkNq+2lzpFPDtAj8ZLp9CPRQ3o2hTpgUyWF5FmRmI5SIMacUnQ7Gwy0wYBkBvEA8E4M7j9rYvaNQE0wzNo7JlYANYPH4lO093jRGdtRwqRZ7SWuF+DmkQFbSw5hGYMe2oBMGAA5wEc++PNWO29rYakcl6tThSpDM7zj3Rpr8U0Yvb+O2ji2jD1qtTENod4A5ZuLOMd55iRJnis/TwRFKTIJcR4Rr5re4TB4h2Ibi6zaeHptB7oOZ8C4a7hOpnhfyy28W3m4is4sYGtBsdM0H3uhP6LUoz7qJVxsPezGYNw7Ku8D8rjmYefdOnlCVJMTAS+IpjLNhBA9ZVo7Rup7UaGKiniQMPVOjp/lOPj+E+Pqtu8AiWkEcCDIPovyorXY28eJwpBoVntH5Zlp/wATZYwfoyqErVK55sf2sh0NxVGOdSn9WH6FbfAbYw+Jbmo1WP6Aw4eLTcKKm5LVUzWStRRSz1EOU3KOVA+CpOcAJJgcyhOeANVzDffeh1YmnTMUwYt+Lr4KyDpjtr0GNzmqzL4z8llt4t/4GTDD/M/Rc4wocaYuYmFN4LjxgfFXA1tDa1esT2j3O6E2RdnYfKzMdSkKALnARMlXusC0Cy0ygwc1RYqgTWEi7iD5c1fsdJt9noqm7sS4j8NlB2v2WVW08FXqH3WPLj4NpMP0VR/Hmo81KjruMnp08BorD2WsD8LiKbwHNLxmadCC3p4Jja3s9ZUI7HEPotm7C3tB/icwI85WRh95NqNJy0QGtN3uAEknW6p2hzsoDXHRrbG50AHPgutbK9n2FpQXZqrh+J9/QaD4+K0uF2dRp3ZTYCNDAJkaXKujjOD3ax5gsovHC44ea1m7m5VakcgpU6QLJdUJJc506EAz11XR0hvBthuDw76zotZg/M8+6PDiegKg/Pu9+3MTUq1MHAbleWlrRBMHQzoNFV19jCkBJlx1/RWWEJc/EYup33F+UHiSe/UNuMR/9kXGOz96x09PsrQp20SBpwtpCWxzf5ZgcR92VtWEAKvxQmk7wB+K1opmtP2FN1KNfJFoCfJMObbQymQV72r2k9zSHNJaRoQYI8wmKVPifCF6+kLfYhMGu2F7RalMBmIb2o/MID/PgVudk7co4ts0XSRq02cPJcOeOWiZwQe3vtcWcJBIt5cFnB3JzVBcp3Y3jqYesA97nUnGHBxJifxCdIXVw3wWbMVT767S7Ki5oPedbqJ1hcnrEElaTejava1XHho3wCzdUcRxVimMISGeaPQtTJ4lDwlOWgRF/gmMTB7ojl5qiOza7WS57mg6Acf2TdXGDL3SDJi1/vVRo7PYBcCeJP06L3+GDfDkjI2z7AuJ0H+lV7GBc9zjzk+as8U7JRfpp9/RJ7vt7soOs+yWrbENn8h/7A/MLojG8Vy72U14xNRv5qZ+DmEfCV1ILNHoMKUqAXoCAtNce9rO8XbVuypmadGRrZ1T8R6xGUeB5roW+W3BhMM4gxVqAtYOI/M7yB9SFxBjO0qMYfxOv4au+CsEcb/Ko02akNzOEfiqd53pZv8AiltmvzMczi3T+0+76XHkEztmrneept4KsJNOHNMHwmxg3nwVDWIp6TKVqUDkq+H7/RSqbVqAT3XD+2JvzB+iAdtAghzIm0gz8CqEsI3r5K0wjbQfuVV4Nk+RFvnqrzDN0+KUKVMNeOBVZtF0OyjQQtDiBFv9LL4gy93ioJCMoHM+dk45kMgyOcqWz8MCQeUSYs0eHFyntIgA9T9wqKhxldG2dvhTbSphzu8GNB8Q0A/Fc4XygssS/OJM2P35pZ1bhrGiIa3dy8/2QQy6NLbBmQI5eSNhqUvk/LkhYYQ3QJzB8Tz+/qiGqag5ojT9vNSzKIHOI1RCu2u7R8SF5slkMUd4ILWAGbym8D7o8EGp9ndbLjaX9Rc0/wCTHR8YXYg1cK2PiOyqsqfkqMd5NcCfgF3TNfVSiZJXpcAC5xAa0EknQACST5IYWN9pm3OypDDsPeqDM/oybDzI9B1UGH3v26cZiXPvkHdYPytGnmbk9SqzZ5gvf+RsA9XW+WZJMqamfNMBwbRAB94l0+Fh9StCuxtS4hDraHQ24cfv6L2rTLpv/v6oVRndA4wQUC76oYBxlI1BJ8eiZe2TlcdNPvwKTqtgwPJaBMGblaHDVLKgwTIN4VzhyeXFQT2y+GSNVmg689VebTrSC288P0VNWoFsTqeHEePJQWez8S8uEAwT5BebRDXZjdxb6D0UmYgNpgA5bXI4eaBUxIFNzW3B4nmUFavl8itp9Qg8lFGvjH0QHFEpmYCKtaDvvqnMG6RAtdVdF9487+qfwBkGD+I6+XFA+Ao5ZXzQUUNsiKfbzjLBKewI7g5qo2wSaqusEyGAoGe2hpELtO7uP7bDUKnF1Ns/3AZXf/oFcTDdF0z2bYucM6n/AMdR0eD+/wD9i9SjXYzHtoU31XnuMBceZ5AdSYHmuHbY2q/EVn1XnvPJPQDgB4C3ktn7T9sTlwrTYQ+p4kdxp8BfzbyXMsSdCkDtRgKJiacWnQAA+SRojvN8fJHxROUn7+4+aor75rafd0pic0m/7J/PACE50mRwVgrOzc48T1/cqQZDtLgfRMYthnNJQaEkE6kqidCpoI++StMO+/AcBOmtrqkY0jpwVtgXkaOANxf14/dlKPcVTa4wATUJHA9we8Tli1xEHgb6wKw4f3nOsGzBF80GJDj7wnimv40AgAFzY7wLruJDYzGLiQLdeGgVxOKNS5jhbQCLDyElQFwFJrhcSesoO0CM0D0iITOHAA+vik8YbooACebSMaJSgLhXAb4qEUilEaz0UQUa1lQRlSB9yOBTuArzPLiOX3dV7AB1R6d7yZkfJFXfbyEWnW1jy+SqDUNtZ+iYY+IRCtekH1tf9X9FdUBw4KroCXyrBtaLcEKacOVvir7cbbjcLWr9oTlNHOOr6brNHU5z6LOipHX7+aWq1ZJKIax+NdVe97yS57i4+Jv+0cFW1qwPDzRqlcX+P3wStRwI08UDOCMnwH38FPEVIHQff34IWzKo7x0PX76pfF1BJuY8EEXVZixQX1Hj3QF7havAzEH4old7fM8eKor8VUnpKbZQygepStFsvsrHPbh4oK/FSNJXwqd2/wBnmmcS1K0j3oP3yVC4XuXqp1I4eag2mSoLBjCAL/qka75TAxEWOqVqaqKawdME3srgUfuVVYf3hfzVqMQOalVmgjU6RKmzUIlH3lUx4yg6URzCLeaZpKB/VRQxTdAPA6dCNfofNSouM3TJ9wf3fRA4+X6qidKAZ/0iOevme6fJQciGQbcl8w2upVNPJLD9UQZ5BulsWe6DpqiUvql9o+75IqeHqANOl0J9eeMX4ILfd8z8ggDQeKsQ7TqAGZ1n1/RAxhJi/RCf9FP8I8Poi0XDusJN0w2rPoq8e95JwcPFKCPbIVW9xlXBVXiePig9oibleEkaf6XuH1XtX6pSAZl8Xrwr3gPFRBWVCBrKj23io1OCGiv/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upload.wikimedia.org/wikipedia/commons/1/1b/Abraham_Lincoln_November_1863.jpg"/>
          <p:cNvPicPr>
            <a:picLocks noChangeAspect="1" noChangeArrowheads="1"/>
          </p:cNvPicPr>
          <p:nvPr/>
        </p:nvPicPr>
        <p:blipFill>
          <a:blip r:embed="rId3" cstate="print"/>
          <a:srcRect/>
          <a:stretch>
            <a:fillRect/>
          </a:stretch>
        </p:blipFill>
        <p:spPr bwMode="auto">
          <a:xfrm rot="1565874">
            <a:off x="5795938" y="450671"/>
            <a:ext cx="2743200" cy="3385752"/>
          </a:xfrm>
          <a:prstGeom prst="rect">
            <a:avLst/>
          </a:prstGeom>
          <a:noFill/>
        </p:spPr>
      </p:pic>
      <p:sp>
        <p:nvSpPr>
          <p:cNvPr id="1032" name="AutoShape 8" descr="data:image/png;base64,iVBORw0KGgoAAAANSUhEUgAAAPoAAADJCAMAAAA93N8MAAAAilBMVEX///8AAAD8/Pyjo6O2trbk5OT09PTw8PD5+fn6+vqwsLDz8/PNzc3c3Nzg4ODIyMjp6em+vr7W1tYvLy9iYmKioqKWlpZKSkpsbGxdXV08PDzExMS9vb1oaGiPj4+CgoJDQ0N5eXmRkZF/f38PDw9SUlIsLCx0dHQ9PT0gICAZGRkkJCQtLS0TExPR9yXJAAAUhklEQVR4nO1diZqiOBCmuBu55D4U8EA8xvd/vU1CQBRU3MGDHv9vp1dstFOpu1IJDPPFF1988cUXX3zxxRdfDAoxi989hLdB8HyreT1510DeAQ+MxhXvvW0gL4BgnF8nULCnKyV87WheCg5sz2y+4UKT1X7w4vG8EuwEYN58I4ZF4wp+M+0ME0LevMwgO12woLx0LK9GCL56upIAspNtd4F7w4hehxAg1+orDQBOTs755bTrAIef+kpBfK8vLIh+N+0pQHq68gGK6rUUwm92cQzhdMjXV4h2t3otOaC/ZUgvg76HUygnInWv/fvs3AP8QmDrNpXpBY8uBPpaAFi9a1AvwhqR61cXC3RRhXkGwJuG9DJMEbnEmv9YWoJeQ+ppxMsdT1PyW4HpnXH7A+Z/hd3hsIGG1fut2FB6k2QDmq7rAp/Y5Tu/3MF5mEw7MYihr0Nbw1ByTPxKet/Inow4QNKtuHLX7zRlhzn/S/27ixgei1d/LbpYJJbs1RvGClkFiO5ZsjhCxP82xrModePv38Yo+0Zw/zuA1Ni6fxcGUgu4rhVjA2s0c9R7sHC4+7SxvBCGt4n2j9EibmCv3r/t05HuaQiTp3Fv220WsB9/wS5rBKz94zU9g2Mfo/jRSEIUqbgc/onCdr9vIYotAMYf2mUR0VvdVP05cu1T7d4HCAR7/Klc0iyza37etx4jHWDk63HaZaF5YnTf2PFJMO/f9cGI8kZ4wqqPxCpLsH/u3/WxSKF20CGpThwecPCjrl5Ip9K7gwk/HlHW2jtascZcsDstL80Q4THKyUwVMuHmZxoIemU8nwk4VhEcknbq1RTI+6alAhw7yxojgFdregKr2p9zkPX9gvEuRB6O9MUE1o23V+D0jNRUiMbJdqG20BycxXBRb/sVjDR9NSuCJYCzrM2Dfc+v8EbabhJUvJ2d99IwOux6foUyUv8Gy/L/YisLS6FfEoOT3p51rY+CUdGnt1hnVbNyF1yzH2E0mANtFbLAvviVAIeeX8LDdsgxvQhBlXBbrVi8LQfXoEM22IBeh5p0vp192r2tFxxGuBzjV6Tn0Ira+d6l9o4Pfz7mGX1RtEev9G6eWcBssBG9DHX8vWizWOltuF1IhhvSq+Bn9MWii+t985L+fvCD4FS63iHwfm+uj5L0vCI9bpFuQu9wzhqjwDf8+mUVdrLu7dyU1odHgPmJdCSzYsytfIXaO6F/VmKNsSS9rIJVJN5qSJfd5plhSYwKm77fksAI94epNb+2mOgsTBYeqcvCEvrbrg738Pkwai01ABS5nIeJxBEB6P0tBYxwLxwLUfXSA4U5bXuawwPVxlbWNwo4J976pB+WXgQAvYuNymn+xgS9IdbBScpD8Ps6dUz6KNsrhObiCZJypPsiV2QPLaVlI90jEDWtGQew83AzqK30X281R1qRRe6t6ZhExd3t195DOSg32sXW4/zeHYbCGTeEYJReneB+0Rlvi9hcjdemI24qud8vpk+Di92+DQQjJt2H+40EeBdAN+0SOEMP6HVw7wZjEt7z5XXH9NkYU5cKyJvf9k6pjZvF2aSLRu6qIowBOIa7EbQaeIPz1bV2GK15x0DW+2rYKnqb5ubOFuZjrM/UsBBlyZUEJMZZ/Px658Bs3J2iCV4iTrrstICLFqsbqQl/SyA+BSQYMzu7omKysB62K8/qTVEnn8Q99J+9A8iL1oHA8E5nXd0jNQmpnaup4NwkS0d2v7nV+dNgJdUWh2t9/mrJWjY6O47lPhQ44Hw3gU/L1llT31F6tytPUfhVVkQA+w4vdipPPNIK5VTasHiklPV8KD7u84041xSEhtCancFLfUzBHtY5gt+n83MO6+qLU1h/TNbqIvbGRqNIKljWtFhg5m474vU5fU+t9WJxb0XBPMDilMbyn8J3MUEOiZoe0/O8RUlOZCtsuzsOQz5SO/7Darpucth0ubd6oszlBa1K/+W558Fk2NqYCQHifpqmCY/Evrph0eGvsgsjjSYPdldlGOUxYF8EtspbN/xJ6iqau+DNKw6E4HAGfskylqVZ/HKVZzEjrtsGWW1Nh7a0we70bIKRwbY9LQm8LaIV9TyvNJVaqaLcmSHrkMMBDoeNbeOQVO8Y5KKjpx19nSBdKIckIzk6dOau4bv8e9Lw3RfRuAGBoDENu7Xs8N9+hxrgLbubhgqbU7waFV3LztM30P4jEIoViwyzOFmgSXAyabKl8Z5C9qbz0I5Z8f6HS7fHBnAJ51altnj5QRYy3pbJ/9RE/tRd/JyL31RWmFlr2O12BUdmx4F2T6ue4wr8RbyDaN9EZMujHaWcKd9Zidq+tl8UG+PcKsVZVkpJjk/Sq7o5pLyuaVIt8TGPSGovl7B4W3Ye5mduH59OoEMg92sc0B5Ylv5bsFy6hmWpjlK6goqiojJkKtRnwkqSFq9WqwhnKWqHyDP0JIYz+69CIuf9Tfeidwv932JSwDqlhEewTuqdqGJALc7yD/5pcK7rgQ1htOI4hRNJ3NZJD3YSTYGQ9zB7YBUV2f9XnFJlGH6dTaspBGeu9qdpbZEchivVRe6dEZjYIDvUr3Tvh5CrZ2Y6g36nV1DoZ9tnngNWORWO9AJywkOkrpWmao0zRKR0xgooiyGNIvmGdEVOjnBoK7DsQ3C+wJS1fCWGetWWF0+vz67WsKGOSyogIETI2tk5gHvSJEPot1bExIcuh2aIZWU5log3axlsvMZ8LrHdi83Xe02EJ2/vldGfrg3xigikEIewLkWVKrxWB6J4vUwlxktVw3CNeT/DgQ2El+nWMRMW5zba71qdQCK1u9Y7kzxV21HYFFwEmCpELpltvaGbNLbRM6wNpD/K3y8OOY1K8J0Xts5qybHQpens+oZGiw/0oTyK+Ii+nETnrE2HNT3SuRB9KKz6Lyu1rdMMJMpZhuRBQ9Iiyyy39sqVhzPmpS063a5kFOW9N/ZC+c8qV7EeHOlXc1mpcKqNYlj8wgrhMMPJpEvvkPLS1iHeheVZeep2TXqFosWUiPwZrVL75Am7az2N644KKMwnaTsiszwvSE98Z4bp4uz1DP8pM438GRlnYzkYJaj4HrEmMOZn/Glg2OA3gvK0RZEFHTWdKdzeIfCcKiW/gbKxTfMhRLIqKNlBJaJegK1iSWf5bXOxROs0xSyTECtgYAGorcakff7AvMuJre5UZKxnsD2pmMCTcy9lJMhz8oYBxQKTwHIX5WZWWTcXCk1DmaphcMrpo8bZS7N2Y/exw8iJN8WdIRI/eKGuIGcJiEjg9gkaEhvDAltoKYUNHYwENs0846oBqnGOhoFDdD9b5TNeUMs3cWBEXWDH6QNSl2dT7oZ3/OCJu1vaY43GE2xBaJJc8CSGsFxmmFJ6hbl9slhpxYMtNPmlSmH2UzaLVfe1NJjrUuoN/Lk30nzoE9kiusQzc3DQ4EFONLPuAQqqHFzdQtZUtiON9LMCa4S1ssoKbVjen1AmSh0d4FHHZq9pD3Hmht4TgZs66r86rSaWK20ass6lkAlHmJcDrjP0qJQAN5+WpRbfnzDoHQmXHuWq4X/V5nDnLohDn07gtq/4O5jNZJp1f7B6lhc/K3tR2j/BhhWx9IyV1xGlTjRF3KNEz+Un6nI2U7IoIoqP3UOBpULtODmvaxeE3iuRG9q3I66LdiP01PKyJiIla4dyHFAwR16lPq7dVHcKsF8yaE5+pCTEPRJbRUWwJoyVIDkycbmqa/f9poP0sN9aQzhs/2SCz3P060m35kdim9W8Lv7X5XQPtmfReUzdNwebHL0Q0UxJ2BDvQ97Asu7LTjsOMbrOj4R+2xg12A+2N8DiC+SCfRdlytR0Zzbmqu7ZHpFU3cSOnt6dXs75klKBCFXcDHI+O8SWSYRSFZFqbjtsOddRyeH6HiUaDNYxjDiOck3NBMugamRiNhlICkqxlqpgW+K62v9+HKIcuEEkmAcLvAAHiSWpszk5cGDT0T0hQMfqXNTXdhuDVenQYHk046wBSmMfUlHrolVNsrXubl2clIlIQERlgiglRhM8z8Rv8x2lVKWjPmP2PkZU6or+/x9yyJAGp0jiLLcKV7SKXjakTGOTOlleX+ou1ElYgpis680WC0T6JTflbduBy4fe5xgw2XCtVR5sDAPNpLuWZzTNFqiQmpUlPnkjAWwyB+LpqR1myQfEjiLHRFvByYD/gehyTSKFti13H9gDZQ54agm2OkfEuWKPEqpGStI46M+sWOdTO3yWdMp/sFpLYX1yUh1vdjhwog+Xvhke4OQDWyPvA/mgNQ5lHYeBYz2qoK1U2rpMHwx7bTbzCL86TCMsSTerj5rtIBYHu5d0Lqko9cOQtVkBGXftGOkMOALsaGotQHrBG7mABNsiC0VpxEJrczo3kwIc8jGDanlCUyy+pekGBO3zt6KHlhPjQU8bRU5ddbaCBS5fB8mX/kc9EHf3gxKxkuNh4zh32lHhVtbKhtxg8Vlrl4JzQO9cCvwSoody0WjQQxyQgbP2YOhgeFcc7BQCND65XkdG2QwyVjElgs1JgBlXAm5lcNjl0KEzBsPCrineanBnLdG6nJflsAdqi4h2NHwPzM5zJLSyFypO1yH5qyzZeyfMals9IRFaTTp5rAsUWZcPxmEEaylTdbFarUgQcDMbk1vyLXcsZf8NpDVoGUgWCEUH3+elVXUoewxyi2M3JFfD6j07mTVMlGV3kY48mXfWVnA7D/XbIW7+YPflPSC/rKGU2QI1vRNUIjuHDTnS9abgEn97yrlFUppssccs6u7SJDF4XZ/ObjdIoTDAvgwDrKE7i8RsjTs7XWCOZ5mhUgYvUkmngASWmLQyEDdrJyvjwO2MVr+qAyDZENw0pU85gf3K6N0PZnWuwkVD1yeRP2MgZyNp4pz4LqclNXmp1iwEBzzjdAVMiRocAZier7oIuJf2YB/AtmvpXs/kR45W8jtrExzsBz6fSYGpRlysFFbZu0abm5FTwp5bd0qPXfaEyauiHtcqxKupl0WmZVIdkx4kbspPZw+2PqrQefSYOfhqhLxZywKxOvIeOGLKLcJGc1PyPD6Agq7d8iwB/SQbfNVa11Ffk6fT/2uQWaQdnS4/G/74QdhZM9j7P1jHyrhBxAvteTnHBnDkhUdWahLacsKInHOS5yE9ruTAtnvWuOEXYnAqg3IZxDv9GNXr6Qcy8yhcRdZJolyQ/MonKYeGo+p7amQv3Ah2suGfkWKGMBPIyolQlZYmpbYJEZ4BKmg/atX5r1HfjKJbgGFXhtwbT7jjnnHgJrJjKBSLJKXu9kXGdGLmkJvYzhNey8G+FGyLPKnrmCp4sWZg0s1bwY75UBNST+DTD0kY6i5OZlQiujWjRQaFckPH3ZJ70u2QlszPBhyIDccbvy0G/VsVkD+ZEZNl10zksHjFZVgqVIY9ImwxpXIbOsGA+2/z20W4/qf1PYIYMrJSCvNTcGbit4lRrUJq3B5ZSoWVVw/lU4YLNHCp+Nbv5eHKk00sgdIOjazJI+1wAt25M0GyXraWSfOK5flw+ZSGFCi7Xbnxn3Jkjayg1GhFCfqpBoN+6LQfaIJ4EpEMQltUhDsD7lER5/cf8PWsQ5VxbkYtV3CKyvkoMOjIDu4Eb//IyaNsAMJ8yJha/tOjE1p91nnSG5ipKFrEeyB8KvPawi4rtCicDaeMGuRIMGzDh3xx5mckxlA5vOyo/s/MUnb6PNRNbZf4hwGLywEhfpIoVDFjtiahrYmE0WexD0D8DrFozJiGVkoaNFEk1uU2l3tAuVOfXczS7mnHiC+RzOdg4N7R0paWjs4kl1JzC0ck67VTs8pIHoH8JFeHhaJK7TrnFeBv6BWtxM87Qd1Gc6+AqGMiatuNAshFtVvxUCD2WNgVHBWyl9sixr6YkUhPxnpytsnFtmf3kxv8df2W0M2OVcuBwEYoYsmhLLNVSwpE+v2KmIxY9WkjfzleDBswawQ+z6EuTIW8eTXrImszn7BtPUEpnL8RyeYszHeUo81ZRqv2Mde9xJJF0vXC87hLPiApsUnYJcimfnocce77HQGJgDtM0484H/vHgVwMM0nGm5ZWWLnmdbSOEDdjjmu9DhYy1yGi5kdiyZY5xeKqUGBepKcgSIg9fCBb9kRyHkMEAUpeVdGl9pqR53lEB96jVmCYKotD/WiZ0xlbsswEmXwe1ttqBheeV5Vp//CvZbma8PMZj6G0WZdBZqYoQuWAmB93DRwdMa8pnsZfQnG5fMZ7QabwCx+rwf4I50Bvbvwt7uRwl0uvqN/fe8nLlfzMCgdFwSmWaqF/qhq5xRwT7GU6afTOfZhn0AeYXkqV7TshFDUWRVAEQd6sWqvcuwybyzI6fsCgyliKa0eRXWMbRRlEMFd3uO4UwnomHHA3JG6IjbyEd5QaeKbQ/wQkCq6q440w5Jt/TkVFahgSlWwkmY7g0R4Cs0BqjRf4kBOnwr77HzvKRWoaYhzpYi82imOwkdCLDgSglUtlg+SK3EgevTyDvewDDUqG8bvWUwoNTwDyReqmtF8Dlb/TEeh6iZhabnWwwv96LKSXtC8GXNq9+xz6z0E68MaTbJzP7BoC22EbI0YE4SX70T8SYv8nYfw2mB9w5r3w9HMMJxMcwLOGKSLIiYx+WtzhA86W+rNRTouKTOPVdCrQSqJZHu9txVOG1ae6qaUz143j2DUSXklCde4koVMjDNF/+F95GTko48vA2UNzGR7Hw+927GUFNUmTHP0jabO9DWnWWeacvZLUJkkbsMMQDjS73aHw97C2Q7Cd8/uyN1NOym6wI9W2EBb54eBknMtxXOhxJVyuDTeemm7Mua7hujw/MwVdFUXVkyeiJUpleiqxjCVPJhOJZSWJlVksRxPV5VEar4rofSF+/xPGNW2KN90L16ukgyIa8znQfwd7pM/bHQBf0v9F2CN+nPxfIvqH49cxH3f/V9BG+YzlQaD9u7mqPtrH9/w1vLHUoIfHP1yccT+iZeItSEf9WI+/wj9M+ur9Zal3Qfh3Q/jGM0u/+OKLL7744osvvvjii38d/wH1ABlNJj9ia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data:image/png;base64,iVBORw0KGgoAAAANSUhEUgAAAPoAAADJCAMAAAA93N8MAAAAilBMVEX///8AAAD8/Pyjo6O2trbk5OT09PTw8PD5+fn6+vqwsLDz8/PNzc3c3Nzg4ODIyMjp6em+vr7W1tYvLy9iYmKioqKWlpZKSkpsbGxdXV08PDzExMS9vb1oaGiPj4+CgoJDQ0N5eXmRkZF/f38PDw9SUlIsLCx0dHQ9PT0gICAZGRkkJCQtLS0TExPR9yXJAAAUhklEQVR4nO1diZqiOBCmuBu55D4U8EA8xvd/vU1CQBRU3MGDHv9vp1dstFOpu1IJDPPFF1988cUXX3zxxRdfDAoxi989hLdB8HyreT1510DeAQ+MxhXvvW0gL4BgnF8nULCnKyV87WheCg5sz2y+4UKT1X7w4vG8EuwEYN58I4ZF4wp+M+0ME0LevMwgO12woLx0LK9GCL56upIAspNtd4F7w4hehxAg1+orDQBOTs755bTrAIef+kpBfK8vLIh+N+0pQHq68gGK6rUUwm92cQzhdMjXV4h2t3otOaC/ZUgvg76HUygnInWv/fvs3AP8QmDrNpXpBY8uBPpaAFi9a1AvwhqR61cXC3RRhXkGwJuG9DJMEbnEmv9YWoJeQ+ppxMsdT1PyW4HpnXH7A+Z/hd3hsIGG1fut2FB6k2QDmq7rAp/Y5Tu/3MF5mEw7MYihr0Nbw1ByTPxKet/Inow4QNKtuHLX7zRlhzn/S/27ixgei1d/LbpYJJbs1RvGClkFiO5ZsjhCxP82xrModePv38Yo+0Zw/zuA1Ni6fxcGUgu4rhVjA2s0c9R7sHC4+7SxvBCGt4n2j9EibmCv3r/t05HuaQiTp3Fv220WsB9/wS5rBKz94zU9g2Mfo/jRSEIUqbgc/onCdr9vIYotAMYf2mUR0VvdVP05cu1T7d4HCAR7/Klc0iyza37etx4jHWDk63HaZaF5YnTf2PFJMO/f9cGI8kZ4wqqPxCpLsH/u3/WxSKF20CGpThwecPCjrl5Ip9K7gwk/HlHW2jtascZcsDstL80Q4THKyUwVMuHmZxoIemU8nwk4VhEcknbq1RTI+6alAhw7yxojgFdregKr2p9zkPX9gvEuRB6O9MUE1o23V+D0jNRUiMbJdqG20BycxXBRb/sVjDR9NSuCJYCzrM2Dfc+v8EbabhJUvJ2d99IwOux6foUyUv8Gy/L/YisLS6FfEoOT3p51rY+CUdGnt1hnVbNyF1yzH2E0mANtFbLAvviVAIeeX8LDdsgxvQhBlXBbrVi8LQfXoEM22IBeh5p0vp192r2tFxxGuBzjV6Tn0Ira+d6l9o4Pfz7mGX1RtEev9G6eWcBssBG9DHX8vWizWOltuF1IhhvSq+Bn9MWii+t985L+fvCD4FS63iHwfm+uj5L0vCI9bpFuQu9wzhqjwDf8+mUVdrLu7dyU1odHgPmJdCSzYsytfIXaO6F/VmKNsSS9rIJVJN5qSJfd5plhSYwKm77fksAI94epNb+2mOgsTBYeqcvCEvrbrg738Pkwai01ABS5nIeJxBEB6P0tBYxwLxwLUfXSA4U5bXuawwPVxlbWNwo4J976pB+WXgQAvYuNymn+xgS9IdbBScpD8Ps6dUz6KNsrhObiCZJypPsiV2QPLaVlI90jEDWtGQew83AzqK30X281R1qRRe6t6ZhExd3t195DOSg32sXW4/zeHYbCGTeEYJReneB+0Rlvi9hcjdemI24qud8vpk+Di92+DQQjJt2H+40EeBdAN+0SOEMP6HVw7wZjEt7z5XXH9NkYU5cKyJvf9k6pjZvF2aSLRu6qIowBOIa7EbQaeIPz1bV2GK15x0DW+2rYKnqb5ubOFuZjrM/UsBBlyZUEJMZZ/Px658Bs3J2iCV4iTrrstICLFqsbqQl/SyA+BSQYMzu7omKysB62K8/qTVEnn8Q99J+9A8iL1oHA8E5nXd0jNQmpnaup4NwkS0d2v7nV+dNgJdUWh2t9/mrJWjY6O47lPhQ44Hw3gU/L1llT31F6tytPUfhVVkQA+w4vdipPPNIK5VTasHiklPV8KD7u84041xSEhtCancFLfUzBHtY5gt+n83MO6+qLU1h/TNbqIvbGRqNIKljWtFhg5m474vU5fU+t9WJxb0XBPMDilMbyn8J3MUEOiZoe0/O8RUlOZCtsuzsOQz5SO/7Darpucth0ubd6oszlBa1K/+W558Fk2NqYCQHifpqmCY/Evrph0eGvsgsjjSYPdldlGOUxYF8EtspbN/xJ6iqau+DNKw6E4HAGfskylqVZ/HKVZzEjrtsGWW1Nh7a0we70bIKRwbY9LQm8LaIV9TyvNJVaqaLcmSHrkMMBDoeNbeOQVO8Y5KKjpx19nSBdKIckIzk6dOau4bv8e9Lw3RfRuAGBoDENu7Xs8N9+hxrgLbubhgqbU7waFV3LztM30P4jEIoViwyzOFmgSXAyabKl8Z5C9qbz0I5Z8f6HS7fHBnAJ51altnj5QRYy3pbJ/9RE/tRd/JyL31RWmFlr2O12BUdmx4F2T6ue4wr8RbyDaN9EZMujHaWcKd9Zidq+tl8UG+PcKsVZVkpJjk/Sq7o5pLyuaVIt8TGPSGovl7B4W3Ye5mduH59OoEMg92sc0B5Ylv5bsFy6hmWpjlK6goqiojJkKtRnwkqSFq9WqwhnKWqHyDP0JIYz+69CIuf9Tfeidwv932JSwDqlhEewTuqdqGJALc7yD/5pcK7rgQ1htOI4hRNJ3NZJD3YSTYGQ9zB7YBUV2f9XnFJlGH6dTaspBGeu9qdpbZEchivVRe6dEZjYIDvUr3Tvh5CrZ2Y6g36nV1DoZ9tnngNWORWO9AJywkOkrpWmao0zRKR0xgooiyGNIvmGdEVOjnBoK7DsQ3C+wJS1fCWGetWWF0+vz67WsKGOSyogIETI2tk5gHvSJEPot1bExIcuh2aIZWU5log3axlsvMZ8LrHdi83Xe02EJ2/vldGfrg3xigikEIewLkWVKrxWB6J4vUwlxktVw3CNeT/DgQ2El+nWMRMW5zba71qdQCK1u9Y7kzxV21HYFFwEmCpELpltvaGbNLbRM6wNpD/K3y8OOY1K8J0Xts5qybHQpens+oZGiw/0oTyK+Ii+nETnrE2HNT3SuRB9KKz6Lyu1rdMMJMpZhuRBQ9Iiyyy39sqVhzPmpS063a5kFOW9N/ZC+c8qV7EeHOlXc1mpcKqNYlj8wgrhMMPJpEvvkPLS1iHeheVZeep2TXqFosWUiPwZrVL75Am7az2N644KKMwnaTsiszwvSE98Z4bp4uz1DP8pM438GRlnYzkYJaj4HrEmMOZn/Glg2OA3gvK0RZEFHTWdKdzeIfCcKiW/gbKxTfMhRLIqKNlBJaJegK1iSWf5bXOxROs0xSyTECtgYAGorcakff7AvMuJre5UZKxnsD2pmMCTcy9lJMhz8oYBxQKTwHIX5WZWWTcXCk1DmaphcMrpo8bZS7N2Y/exw8iJN8WdIRI/eKGuIGcJiEjg9gkaEhvDAltoKYUNHYwENs0846oBqnGOhoFDdD9b5TNeUMs3cWBEXWDH6QNSl2dT7oZ3/OCJu1vaY43GE2xBaJJc8CSGsFxmmFJ6hbl9slhpxYMtNPmlSmH2UzaLVfe1NJjrUuoN/Lk30nzoE9kiusQzc3DQ4EFONLPuAQqqHFzdQtZUtiON9LMCa4S1ssoKbVjen1AmSh0d4FHHZq9pD3Hmht4TgZs66r86rSaWK20ass6lkAlHmJcDrjP0qJQAN5+WpRbfnzDoHQmXHuWq4X/V5nDnLohDn07gtq/4O5jNZJp1f7B6lhc/K3tR2j/BhhWx9IyV1xGlTjRF3KNEz+Un6nI2U7IoIoqP3UOBpULtODmvaxeE3iuRG9q3I66LdiP01PKyJiIla4dyHFAwR16lPq7dVHcKsF8yaE5+pCTEPRJbRUWwJoyVIDkycbmqa/f9poP0sN9aQzhs/2SCz3P060m35kdim9W8Lv7X5XQPtmfReUzdNwebHL0Q0UxJ2BDvQ97Asu7LTjsOMbrOj4R+2xg12A+2N8DiC+SCfRdlytR0Zzbmqu7ZHpFU3cSOnt6dXs75klKBCFXcDHI+O8SWSYRSFZFqbjtsOddRyeH6HiUaDNYxjDiOck3NBMugamRiNhlICkqxlqpgW+K62v9+HKIcuEEkmAcLvAAHiSWpszk5cGDT0T0hQMfqXNTXdhuDVenQYHk046wBSmMfUlHrolVNsrXubl2clIlIQERlgiglRhM8z8Rv8x2lVKWjPmP2PkZU6or+/x9yyJAGp0jiLLcKV7SKXjakTGOTOlleX+ou1ElYgpis680WC0T6JTflbduBy4fe5xgw2XCtVR5sDAPNpLuWZzTNFqiQmpUlPnkjAWwyB+LpqR1myQfEjiLHRFvByYD/gehyTSKFti13H9gDZQ54agm2OkfEuWKPEqpGStI46M+sWOdTO3yWdMp/sFpLYX1yUh1vdjhwog+Xvhke4OQDWyPvA/mgNQ5lHYeBYz2qoK1U2rpMHwx7bTbzCL86TCMsSTerj5rtIBYHu5d0Lqko9cOQtVkBGXftGOkMOALsaGotQHrBG7mABNsiC0VpxEJrczo3kwIc8jGDanlCUyy+pekGBO3zt6KHlhPjQU8bRU5ddbaCBS5fB8mX/kc9EHf3gxKxkuNh4zh32lHhVtbKhtxg8Vlrl4JzQO9cCvwSoody0WjQQxyQgbP2YOhgeFcc7BQCND65XkdG2QwyVjElgs1JgBlXAm5lcNjl0KEzBsPCrineanBnLdG6nJflsAdqi4h2NHwPzM5zJLSyFypO1yH5qyzZeyfMals9IRFaTTp5rAsUWZcPxmEEaylTdbFarUgQcDMbk1vyLXcsZf8NpDVoGUgWCEUH3+elVXUoewxyi2M3JFfD6j07mTVMlGV3kY48mXfWVnA7D/XbIW7+YPflPSC/rKGU2QI1vRNUIjuHDTnS9abgEn97yrlFUppssccs6u7SJDF4XZ/ObjdIoTDAvgwDrKE7i8RsjTs7XWCOZ5mhUgYvUkmngASWmLQyEDdrJyvjwO2MVr+qAyDZENw0pU85gf3K6N0PZnWuwkVD1yeRP2MgZyNp4pz4LqclNXmp1iwEBzzjdAVMiRocAZier7oIuJf2YB/AtmvpXs/kR45W8jtrExzsBz6fSYGpRlysFFbZu0abm5FTwp5bd0qPXfaEyauiHtcqxKupl0WmZVIdkx4kbspPZw+2PqrQefSYOfhqhLxZywKxOvIeOGLKLcJGc1PyPD6Agq7d8iwB/SQbfNVa11Ffk6fT/2uQWaQdnS4/G/74QdhZM9j7P1jHyrhBxAvteTnHBnDkhUdWahLacsKInHOS5yE9ruTAtnvWuOEXYnAqg3IZxDv9GNXr6Qcy8yhcRdZJolyQ/MonKYeGo+p7amQv3Ah2suGfkWKGMBPIyolQlZYmpbYJEZ4BKmg/atX5r1HfjKJbgGFXhtwbT7jjnnHgJrJjKBSLJKXu9kXGdGLmkJvYzhNey8G+FGyLPKnrmCp4sWZg0s1bwY75UBNST+DTD0kY6i5OZlQiujWjRQaFckPH3ZJ70u2QlszPBhyIDccbvy0G/VsVkD+ZEZNl10zksHjFZVgqVIY9ImwxpXIbOsGA+2/z20W4/qf1PYIYMrJSCvNTcGbit4lRrUJq3B5ZSoWVVw/lU4YLNHCp+Nbv5eHKk00sgdIOjazJI+1wAt25M0GyXraWSfOK5flw+ZSGFCi7Xbnxn3Jkjayg1GhFCfqpBoN+6LQfaIJ4EpEMQltUhDsD7lER5/cf8PWsQ5VxbkYtV3CKyvkoMOjIDu4Eb//IyaNsAMJ8yJha/tOjE1p91nnSG5ipKFrEeyB8KvPawi4rtCicDaeMGuRIMGzDh3xx5mckxlA5vOyo/s/MUnb6PNRNbZf4hwGLywEhfpIoVDFjtiahrYmE0WexD0D8DrFozJiGVkoaNFEk1uU2l3tAuVOfXczS7mnHiC+RzOdg4N7R0paWjs4kl1JzC0ck67VTs8pIHoH8JFeHhaJK7TrnFeBv6BWtxM87Qd1Gc6+AqGMiatuNAshFtVvxUCD2WNgVHBWyl9sixr6YkUhPxnpytsnFtmf3kxv8df2W0M2OVcuBwEYoYsmhLLNVSwpE+v2KmIxY9WkjfzleDBswawQ+z6EuTIW8eTXrImszn7BtPUEpnL8RyeYszHeUo81ZRqv2Mde9xJJF0vXC87hLPiApsUnYJcimfnocce77HQGJgDtM0484H/vHgVwMM0nGm5ZWWLnmdbSOEDdjjmu9DhYy1yGi5kdiyZY5xeKqUGBepKcgSIg9fCBb9kRyHkMEAUpeVdGl9pqR53lEB96jVmCYKotD/WiZ0xlbsswEmXwe1ttqBheeV5Vp//CvZbma8PMZj6G0WZdBZqYoQuWAmB93DRwdMa8pnsZfQnG5fMZ7QabwCx+rwf4I50Bvbvwt7uRwl0uvqN/fe8nLlfzMCgdFwSmWaqF/qhq5xRwT7GU6afTOfZhn0AeYXkqV7TshFDUWRVAEQd6sWqvcuwybyzI6fsCgyliKa0eRXWMbRRlEMFd3uO4UwnomHHA3JG6IjbyEd5QaeKbQ/wQkCq6q440w5Jt/TkVFahgSlWwkmY7g0R4Cs0BqjRf4kBOnwr77HzvKRWoaYhzpYi82imOwkdCLDgSglUtlg+SK3EgevTyDvewDDUqG8bvWUwoNTwDyReqmtF8Dlb/TEeh6iZhabnWwwv96LKSXtC8GXNq9+xz6z0E68MaTbJzP7BoC22EbI0YE4SX70T8SYv8nYfw2mB9w5r3w9HMMJxMcwLOGKSLIiYx+WtzhA86W+rNRTouKTOPVdCrQSqJZHu9txVOG1ae6qaUz143j2DUSXklCde4koVMjDNF/+F95GTko48vA2UNzGR7Hw+927GUFNUmTHP0jabO9DWnWWeacvZLUJkkbsMMQDjS73aHw97C2Q7Cd8/uyN1NOym6wI9W2EBb54eBknMtxXOhxJVyuDTeemm7Mua7hujw/MwVdFUXVkyeiJUpleiqxjCVPJhOJZSWJlVksRxPV5VEar4rofSF+/xPGNW2KN90L16ukgyIa8znQfwd7pM/bHQBf0v9F2CN+nPxfIvqH49cxH3f/V9BG+YzlQaD9u7mqPtrH9/w1vLHUoIfHP1yccT+iZeItSEf9WI+/wj9M+ur9Zal3Qfh3Q/jGM0u/+OKLL7744osvvvjii38d/wH1ABlNJj9ia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data:image/png;base64,iVBORw0KGgoAAAANSUhEUgAAAPoAAADJCAMAAAA93N8MAAAAilBMVEX///8AAAD8/Pyjo6O2trbk5OT09PTw8PD5+fn6+vqwsLDz8/PNzc3c3Nzg4ODIyMjp6em+vr7W1tYvLy9iYmKioqKWlpZKSkpsbGxdXV08PDzExMS9vb1oaGiPj4+CgoJDQ0N5eXmRkZF/f38PDw9SUlIsLCx0dHQ9PT0gICAZGRkkJCQtLS0TExPR9yXJAAAUhklEQVR4nO1diZqiOBCmuBu55D4U8EA8xvd/vU1CQBRU3MGDHv9vp1dstFOpu1IJDPPFF1988cUXX3zxxRdfDAoxi989hLdB8HyreT1510DeAQ+MxhXvvW0gL4BgnF8nULCnKyV87WheCg5sz2y+4UKT1X7w4vG8EuwEYN58I4ZF4wp+M+0ME0LevMwgO12woLx0LK9GCL56upIAspNtd4F7w4hehxAg1+orDQBOTs755bTrAIef+kpBfK8vLIh+N+0pQHq68gGK6rUUwm92cQzhdMjXV4h2t3otOaC/ZUgvg76HUygnInWv/fvs3AP8QmDrNpXpBY8uBPpaAFi9a1AvwhqR61cXC3RRhXkGwJuG9DJMEbnEmv9YWoJeQ+ppxMsdT1PyW4HpnXH7A+Z/hd3hsIGG1fut2FB6k2QDmq7rAp/Y5Tu/3MF5mEw7MYihr0Nbw1ByTPxKet/Inow4QNKtuHLX7zRlhzn/S/27ixgei1d/LbpYJJbs1RvGClkFiO5ZsjhCxP82xrModePv38Yo+0Zw/zuA1Ni6fxcGUgu4rhVjA2s0c9R7sHC4+7SxvBCGt4n2j9EibmCv3r/t05HuaQiTp3Fv220WsB9/wS5rBKz94zU9g2Mfo/jRSEIUqbgc/onCdr9vIYotAMYf2mUR0VvdVP05cu1T7d4HCAR7/Klc0iyza37etx4jHWDk63HaZaF5YnTf2PFJMO/f9cGI8kZ4wqqPxCpLsH/u3/WxSKF20CGpThwecPCjrl5Ip9K7gwk/HlHW2jtascZcsDstL80Q4THKyUwVMuHmZxoIemU8nwk4VhEcknbq1RTI+6alAhw7yxojgFdregKr2p9zkPX9gvEuRB6O9MUE1o23V+D0jNRUiMbJdqG20BycxXBRb/sVjDR9NSuCJYCzrM2Dfc+v8EbabhJUvJ2d99IwOux6foUyUv8Gy/L/YisLS6FfEoOT3p51rY+CUdGnt1hnVbNyF1yzH2E0mANtFbLAvviVAIeeX8LDdsgxvQhBlXBbrVi8LQfXoEM22IBeh5p0vp192r2tFxxGuBzjV6Tn0Ira+d6l9o4Pfz7mGX1RtEev9G6eWcBssBG9DHX8vWizWOltuF1IhhvSq+Bn9MWii+t985L+fvCD4FS63iHwfm+uj5L0vCI9bpFuQu9wzhqjwDf8+mUVdrLu7dyU1odHgPmJdCSzYsytfIXaO6F/VmKNsSS9rIJVJN5qSJfd5plhSYwKm77fksAI94epNb+2mOgsTBYeqcvCEvrbrg738Pkwai01ABS5nIeJxBEB6P0tBYxwLxwLUfXSA4U5bXuawwPVxlbWNwo4J976pB+WXgQAvYuNymn+xgS9IdbBScpD8Ps6dUz6KNsrhObiCZJypPsiV2QPLaVlI90jEDWtGQew83AzqK30X281R1qRRe6t6ZhExd3t195DOSg32sXW4/zeHYbCGTeEYJReneB+0Rlvi9hcjdemI24qud8vpk+Di92+DQQjJt2H+40EeBdAN+0SOEMP6HVw7wZjEt7z5XXH9NkYU5cKyJvf9k6pjZvF2aSLRu6qIowBOIa7EbQaeIPz1bV2GK15x0DW+2rYKnqb5ubOFuZjrM/UsBBlyZUEJMZZ/Px658Bs3J2iCV4iTrrstICLFqsbqQl/SyA+BSQYMzu7omKysB62K8/qTVEnn8Q99J+9A8iL1oHA8E5nXd0jNQmpnaup4NwkS0d2v7nV+dNgJdUWh2t9/mrJWjY6O47lPhQ44Hw3gU/L1llT31F6tytPUfhVVkQA+w4vdipPPNIK5VTasHiklPV8KD7u84041xSEhtCancFLfUzBHtY5gt+n83MO6+qLU1h/TNbqIvbGRqNIKljWtFhg5m474vU5fU+t9WJxb0XBPMDilMbyn8J3MUEOiZoe0/O8RUlOZCtsuzsOQz5SO/7Darpucth0ubd6oszlBa1K/+W558Fk2NqYCQHifpqmCY/Evrph0eGvsgsjjSYPdldlGOUxYF8EtspbN/xJ6iqau+DNKw6E4HAGfskylqVZ/HKVZzEjrtsGWW1Nh7a0we70bIKRwbY9LQm8LaIV9TyvNJVaqaLcmSHrkMMBDoeNbeOQVO8Y5KKjpx19nSBdKIckIzk6dOau4bv8e9Lw3RfRuAGBoDENu7Xs8N9+hxrgLbubhgqbU7waFV3LztM30P4jEIoViwyzOFmgSXAyabKl8Z5C9qbz0I5Z8f6HS7fHBnAJ51altnj5QRYy3pbJ/9RE/tRd/JyL31RWmFlr2O12BUdmx4F2T6ue4wr8RbyDaN9EZMujHaWcKd9Zidq+tl8UG+PcKsVZVkpJjk/Sq7o5pLyuaVIt8TGPSGovl7B4W3Ye5mduH59OoEMg92sc0B5Ylv5bsFy6hmWpjlK6goqiojJkKtRnwkqSFq9WqwhnKWqHyDP0JIYz+69CIuf9Tfeidwv932JSwDqlhEewTuqdqGJALc7yD/5pcK7rgQ1htOI4hRNJ3NZJD3YSTYGQ9zB7YBUV2f9XnFJlGH6dTaspBGeu9qdpbZEchivVRe6dEZjYIDvUr3Tvh5CrZ2Y6g36nV1DoZ9tnngNWORWO9AJywkOkrpWmao0zRKR0xgooiyGNIvmGdEVOjnBoK7DsQ3C+wJS1fCWGetWWF0+vz67WsKGOSyogIETI2tk5gHvSJEPot1bExIcuh2aIZWU5log3axlsvMZ8LrHdi83Xe02EJ2/vldGfrg3xigikEIewLkWVKrxWB6J4vUwlxktVw3CNeT/DgQ2El+nWMRMW5zba71qdQCK1u9Y7kzxV21HYFFwEmCpELpltvaGbNLbRM6wNpD/K3y8OOY1K8J0Xts5qybHQpens+oZGiw/0oTyK+Ii+nETnrE2HNT3SuRB9KKz6Lyu1rdMMJMpZhuRBQ9Iiyyy39sqVhzPmpS063a5kFOW9N/ZC+c8qV7EeHOlXc1mpcKqNYlj8wgrhMMPJpEvvkPLS1iHeheVZeep2TXqFosWUiPwZrVL75Am7az2N644KKMwnaTsiszwvSE98Z4bp4uz1DP8pM438GRlnYzkYJaj4HrEmMOZn/Glg2OA3gvK0RZEFHTWdKdzeIfCcKiW/gbKxTfMhRLIqKNlBJaJegK1iSWf5bXOxROs0xSyTECtgYAGorcakff7AvMuJre5UZKxnsD2pmMCTcy9lJMhz8oYBxQKTwHIX5WZWWTcXCk1DmaphcMrpo8bZS7N2Y/exw8iJN8WdIRI/eKGuIGcJiEjg9gkaEhvDAltoKYUNHYwENs0846oBqnGOhoFDdD9b5TNeUMs3cWBEXWDH6QNSl2dT7oZ3/OCJu1vaY43GE2xBaJJc8CSGsFxmmFJ6hbl9slhpxYMtNPmlSmH2UzaLVfe1NJjrUuoN/Lk30nzoE9kiusQzc3DQ4EFONLPuAQqqHFzdQtZUtiON9LMCa4S1ssoKbVjen1AmSh0d4FHHZq9pD3Hmht4TgZs66r86rSaWK20ass6lkAlHmJcDrjP0qJQAN5+WpRbfnzDoHQmXHuWq4X/V5nDnLohDn07gtq/4O5jNZJp1f7B6lhc/K3tR2j/BhhWx9IyV1xGlTjRF3KNEz+Un6nI2U7IoIoqP3UOBpULtODmvaxeE3iuRG9q3I66LdiP01PKyJiIla4dyHFAwR16lPq7dVHcKsF8yaE5+pCTEPRJbRUWwJoyVIDkycbmqa/f9poP0sN9aQzhs/2SCz3P060m35kdim9W8Lv7X5XQPtmfReUzdNwebHL0Q0UxJ2BDvQ97Asu7LTjsOMbrOj4R+2xg12A+2N8DiC+SCfRdlytR0Zzbmqu7ZHpFU3cSOnt6dXs75klKBCFXcDHI+O8SWSYRSFZFqbjtsOddRyeH6HiUaDNYxjDiOck3NBMugamRiNhlICkqxlqpgW+K62v9+HKIcuEEkmAcLvAAHiSWpszk5cGDT0T0hQMfqXNTXdhuDVenQYHk046wBSmMfUlHrolVNsrXubl2clIlIQERlgiglRhM8z8Rv8x2lVKWjPmP2PkZU6or+/x9yyJAGp0jiLLcKV7SKXjakTGOTOlleX+ou1ElYgpis680WC0T6JTflbduBy4fe5xgw2XCtVR5sDAPNpLuWZzTNFqiQmpUlPnkjAWwyB+LpqR1myQfEjiLHRFvByYD/gehyTSKFti13H9gDZQ54agm2OkfEuWKPEqpGStI46M+sWOdTO3yWdMp/sFpLYX1yUh1vdjhwog+Xvhke4OQDWyPvA/mgNQ5lHYeBYz2qoK1U2rpMHwx7bTbzCL86TCMsSTerj5rtIBYHu5d0Lqko9cOQtVkBGXftGOkMOALsaGotQHrBG7mABNsiC0VpxEJrczo3kwIc8jGDanlCUyy+pekGBO3zt6KHlhPjQU8bRU5ddbaCBS5fB8mX/kc9EHf3gxKxkuNh4zh32lHhVtbKhtxg8Vlrl4JzQO9cCvwSoody0WjQQxyQgbP2YOhgeFcc7BQCND65XkdG2QwyVjElgs1JgBlXAm5lcNjl0KEzBsPCrineanBnLdG6nJflsAdqi4h2NHwPzM5zJLSyFypO1yH5qyzZeyfMals9IRFaTTp5rAsUWZcPxmEEaylTdbFarUgQcDMbk1vyLXcsZf8NpDVoGUgWCEUH3+elVXUoewxyi2M3JFfD6j07mTVMlGV3kY48mXfWVnA7D/XbIW7+YPflPSC/rKGU2QI1vRNUIjuHDTnS9abgEn97yrlFUppssccs6u7SJDF4XZ/ObjdIoTDAvgwDrKE7i8RsjTs7XWCOZ5mhUgYvUkmngASWmLQyEDdrJyvjwO2MVr+qAyDZENw0pU85gf3K6N0PZnWuwkVD1yeRP2MgZyNp4pz4LqclNXmp1iwEBzzjdAVMiRocAZier7oIuJf2YB/AtmvpXs/kR45W8jtrExzsBz6fSYGpRlysFFbZu0abm5FTwp5bd0qPXfaEyauiHtcqxKupl0WmZVIdkx4kbspPZw+2PqrQefSYOfhqhLxZywKxOvIeOGLKLcJGc1PyPD6Agq7d8iwB/SQbfNVa11Ffk6fT/2uQWaQdnS4/G/74QdhZM9j7P1jHyrhBxAvteTnHBnDkhUdWahLacsKInHOS5yE9ruTAtnvWuOEXYnAqg3IZxDv9GNXr6Qcy8yhcRdZJolyQ/MonKYeGo+p7amQv3Ah2suGfkWKGMBPIyolQlZYmpbYJEZ4BKmg/atX5r1HfjKJbgGFXhtwbT7jjnnHgJrJjKBSLJKXu9kXGdGLmkJvYzhNey8G+FGyLPKnrmCp4sWZg0s1bwY75UBNST+DTD0kY6i5OZlQiujWjRQaFckPH3ZJ70u2QlszPBhyIDccbvy0G/VsVkD+ZEZNl10zksHjFZVgqVIY9ImwxpXIbOsGA+2/z20W4/qf1PYIYMrJSCvNTcGbit4lRrUJq3B5ZSoWVVw/lU4YLNHCp+Nbv5eHKk00sgdIOjazJI+1wAt25M0GyXraWSfOK5flw+ZSGFCi7Xbnxn3Jkjayg1GhFCfqpBoN+6LQfaIJ4EpEMQltUhDsD7lER5/cf8PWsQ5VxbkYtV3CKyvkoMOjIDu4Eb//IyaNsAMJ8yJha/tOjE1p91nnSG5ipKFrEeyB8KvPawi4rtCicDaeMGuRIMGzDh3xx5mckxlA5vOyo/s/MUnb6PNRNbZf4hwGLywEhfpIoVDFjtiahrYmE0WexD0D8DrFozJiGVkoaNFEk1uU2l3tAuVOfXczS7mnHiC+RzOdg4N7R0paWjs4kl1JzC0ck67VTs8pIHoH8JFeHhaJK7TrnFeBv6BWtxM87Qd1Gc6+AqGMiatuNAshFtVvxUCD2WNgVHBWyl9sixr6YkUhPxnpytsnFtmf3kxv8df2W0M2OVcuBwEYoYsmhLLNVSwpE+v2KmIxY9WkjfzleDBswawQ+z6EuTIW8eTXrImszn7BtPUEpnL8RyeYszHeUo81ZRqv2Mde9xJJF0vXC87hLPiApsUnYJcimfnocce77HQGJgDtM0484H/vHgVwMM0nGm5ZWWLnmdbSOEDdjjmu9DhYy1yGi5kdiyZY5xeKqUGBepKcgSIg9fCBb9kRyHkMEAUpeVdGl9pqR53lEB96jVmCYKotD/WiZ0xlbsswEmXwe1ttqBheeV5Vp//CvZbma8PMZj6G0WZdBZqYoQuWAmB93DRwdMa8pnsZfQnG5fMZ7QabwCx+rwf4I50Bvbvwt7uRwl0uvqN/fe8nLlfzMCgdFwSmWaqF/qhq5xRwT7GU6afTOfZhn0AeYXkqV7TshFDUWRVAEQd6sWqvcuwybyzI6fsCgyliKa0eRXWMbRRlEMFd3uO4UwnomHHA3JG6IjbyEd5QaeKbQ/wQkCq6q440w5Jt/TkVFahgSlWwkmY7g0R4Cs0BqjRf4kBOnwr77HzvKRWoaYhzpYi82imOwkdCLDgSglUtlg+SK3EgevTyDvewDDUqG8bvWUwoNTwDyReqmtF8Dlb/TEeh6iZhabnWwwv96LKSXtC8GXNq9+xz6z0E68MaTbJzP7BoC22EbI0YE4SX70T8SYv8nYfw2mB9w5r3w9HMMJxMcwLOGKSLIiYx+WtzhA86W+rNRTouKTOPVdCrQSqJZHu9txVOG1ae6qaUz143j2DUSXklCde4koVMjDNF/+F95GTko48vA2UNzGR7Hw+927GUFNUmTHP0jabO9DWnWWeacvZLUJkkbsMMQDjS73aHw97C2Q7Cd8/uyN1NOym6wI9W2EBb54eBknMtxXOhxJVyuDTeemm7Mua7hujw/MwVdFUXVkyeiJUpleiqxjCVPJhOJZSWJlVksRxPV5VEar4rofSF+/xPGNW2KN90L16ukgyIa8znQfwd7pM/bHQBf0v9F2CN+nPxfIvqH49cxH3f/V9BG+YzlQaD9u7mqPtrH9/w1vLHUoIfHP1yccT+iZeItSEf9WI+/wj9M+ur9Zal3Qfh3Q/jGM0u/+OKLL7744osvvvjii38d/wH1ABlNJj9ia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8" name="AutoShape 14" descr="data:image/png;base64,iVBORw0KGgoAAAANSUhEUgAAAPoAAADJCAMAAAA93N8MAAAAilBMVEX///8AAAD8/Pyjo6O2trbk5OT09PTw8PD5+fn6+vqwsLDz8/PNzc3c3Nzg4ODIyMjp6em+vr7W1tYvLy9iYmKioqKWlpZKSkpsbGxdXV08PDzExMS9vb1oaGiPj4+CgoJDQ0N5eXmRkZF/f38PDw9SUlIsLCx0dHQ9PT0gICAZGRkkJCQtLS0TExPR9yXJAAAUhklEQVR4nO1diZqiOBCmuBu55D4U8EA8xvd/vU1CQBRU3MGDHv9vp1dstFOpu1IJDPPFF1988cUXX3zxxRdfDAoxi989hLdB8HyreT1510DeAQ+MxhXvvW0gL4BgnF8nULCnKyV87WheCg5sz2y+4UKT1X7w4vG8EuwEYN58I4ZF4wp+M+0ME0LevMwgO12woLx0LK9GCL56upIAspNtd4F7w4hehxAg1+orDQBOTs755bTrAIef+kpBfK8vLIh+N+0pQHq68gGK6rUUwm92cQzhdMjXV4h2t3otOaC/ZUgvg76HUygnInWv/fvs3AP8QmDrNpXpBY8uBPpaAFi9a1AvwhqR61cXC3RRhXkGwJuG9DJMEbnEmv9YWoJeQ+ppxMsdT1PyW4HpnXH7A+Z/hd3hsIGG1fut2FB6k2QDmq7rAp/Y5Tu/3MF5mEw7MYihr0Nbw1ByTPxKet/Inow4QNKtuHLX7zRlhzn/S/27ixgei1d/LbpYJJbs1RvGClkFiO5ZsjhCxP82xrModePv38Yo+0Zw/zuA1Ni6fxcGUgu4rhVjA2s0c9R7sHC4+7SxvBCGt4n2j9EibmCv3r/t05HuaQiTp3Fv220WsB9/wS5rBKz94zU9g2Mfo/jRSEIUqbgc/onCdr9vIYotAMYf2mUR0VvdVP05cu1T7d4HCAR7/Klc0iyza37etx4jHWDk63HaZaF5YnTf2PFJMO/f9cGI8kZ4wqqPxCpLsH/u3/WxSKF20CGpThwecPCjrl5Ip9K7gwk/HlHW2jtascZcsDstL80Q4THKyUwVMuHmZxoIemU8nwk4VhEcknbq1RTI+6alAhw7yxojgFdregKr2p9zkPX9gvEuRB6O9MUE1o23V+D0jNRUiMbJdqG20BycxXBRb/sVjDR9NSuCJYCzrM2Dfc+v8EbabhJUvJ2d99IwOux6foUyUv8Gy/L/YisLS6FfEoOT3p51rY+CUdGnt1hnVbNyF1yzH2E0mANtFbLAvviVAIeeX8LDdsgxvQhBlXBbrVi8LQfXoEM22IBeh5p0vp192r2tFxxGuBzjV6Tn0Ira+d6l9o4Pfz7mGX1RtEev9G6eWcBssBG9DHX8vWizWOltuF1IhhvSq+Bn9MWii+t985L+fvCD4FS63iHwfm+uj5L0vCI9bpFuQu9wzhqjwDf8+mUVdrLu7dyU1odHgPmJdCSzYsytfIXaO6F/VmKNsSS9rIJVJN5qSJfd5plhSYwKm77fksAI94epNb+2mOgsTBYeqcvCEvrbrg738Pkwai01ABS5nIeJxBEB6P0tBYxwLxwLUfXSA4U5bXuawwPVxlbWNwo4J976pB+WXgQAvYuNymn+xgS9IdbBScpD8Ps6dUz6KNsrhObiCZJypPsiV2QPLaVlI90jEDWtGQew83AzqK30X281R1qRRe6t6ZhExd3t195DOSg32sXW4/zeHYbCGTeEYJReneB+0Rlvi9hcjdemI24qud8vpk+Di92+DQQjJt2H+40EeBdAN+0SOEMP6HVw7wZjEt7z5XXH9NkYU5cKyJvf9k6pjZvF2aSLRu6qIowBOIa7EbQaeIPz1bV2GK15x0DW+2rYKnqb5ubOFuZjrM/UsBBlyZUEJMZZ/Px658Bs3J2iCV4iTrrstICLFqsbqQl/SyA+BSQYMzu7omKysB62K8/qTVEnn8Q99J+9A8iL1oHA8E5nXd0jNQmpnaup4NwkS0d2v7nV+dNgJdUWh2t9/mrJWjY6O47lPhQ44Hw3gU/L1llT31F6tytPUfhVVkQA+w4vdipPPNIK5VTasHiklPV8KD7u84041xSEhtCancFLfUzBHtY5gt+n83MO6+qLU1h/TNbqIvbGRqNIKljWtFhg5m474vU5fU+t9WJxb0XBPMDilMbyn8J3MUEOiZoe0/O8RUlOZCtsuzsOQz5SO/7Darpucth0ubd6oszlBa1K/+W558Fk2NqYCQHifpqmCY/Evrph0eGvsgsjjSYPdldlGOUxYF8EtspbN/xJ6iqau+DNKw6E4HAGfskylqVZ/HKVZzEjrtsGWW1Nh7a0we70bIKRwbY9LQm8LaIV9TyvNJVaqaLcmSHrkMMBDoeNbeOQVO8Y5KKjpx19nSBdKIckIzk6dOau4bv8e9Lw3RfRuAGBoDENu7Xs8N9+hxrgLbubhgqbU7waFV3LztM30P4jEIoViwyzOFmgSXAyabKl8Z5C9qbz0I5Z8f6HS7fHBnAJ51altnj5QRYy3pbJ/9RE/tRd/JyL31RWmFlr2O12BUdmx4F2T6ue4wr8RbyDaN9EZMujHaWcKd9Zidq+tl8UG+PcKsVZVkpJjk/Sq7o5pLyuaVIt8TGPSGovl7B4W3Ye5mduH59OoEMg92sc0B5Ylv5bsFy6hmWpjlK6goqiojJkKtRnwkqSFq9WqwhnKWqHyDP0JIYz+69CIuf9Tfeidwv932JSwDqlhEewTuqdqGJALc7yD/5pcK7rgQ1htOI4hRNJ3NZJD3YSTYGQ9zB7YBUV2f9XnFJlGH6dTaspBGeu9qdpbZEchivVRe6dEZjYIDvUr3Tvh5CrZ2Y6g36nV1DoZ9tnngNWORWO9AJywkOkrpWmao0zRKR0xgooiyGNIvmGdEVOjnBoK7DsQ3C+wJS1fCWGetWWF0+vz67WsKGOSyogIETI2tk5gHvSJEPot1bExIcuh2aIZWU5log3axlsvMZ8LrHdi83Xe02EJ2/vldGfrg3xigikEIewLkWVKrxWB6J4vUwlxktVw3CNeT/DgQ2El+nWMRMW5zba71qdQCK1u9Y7kzxV21HYFFwEmCpELpltvaGbNLbRM6wNpD/K3y8OOY1K8J0Xts5qybHQpens+oZGiw/0oTyK+Ii+nETnrE2HNT3SuRB9KKz6Lyu1rdMMJMpZhuRBQ9Iiyyy39sqVhzPmpS063a5kFOW9N/ZC+c8qV7EeHOlXc1mpcKqNYlj8wgrhMMPJpEvvkPLS1iHeheVZeep2TXqFosWUiPwZrVL75Am7az2N644KKMwnaTsiszwvSE98Z4bp4uz1DP8pM438GRlnYzkYJaj4HrEmMOZn/Glg2OA3gvK0RZEFHTWdKdzeIfCcKiW/gbKxTfMhRLIqKNlBJaJegK1iSWf5bXOxROs0xSyTECtgYAGorcakff7AvMuJre5UZKxnsD2pmMCTcy9lJMhz8oYBxQKTwHIX5WZWWTcXCk1DmaphcMrpo8bZS7N2Y/exw8iJN8WdIRI/eKGuIGcJiEjg9gkaEhvDAltoKYUNHYwENs0846oBqnGOhoFDdD9b5TNeUMs3cWBEXWDH6QNSl2dT7oZ3/OCJu1vaY43GE2xBaJJc8CSGsFxmmFJ6hbl9slhpxYMtNPmlSmH2UzaLVfe1NJjrUuoN/Lk30nzoE9kiusQzc3DQ4EFONLPuAQqqHFzdQtZUtiON9LMCa4S1ssoKbVjen1AmSh0d4FHHZq9pD3Hmht4TgZs66r86rSaWK20ass6lkAlHmJcDrjP0qJQAN5+WpRbfnzDoHQmXHuWq4X/V5nDnLohDn07gtq/4O5jNZJp1f7B6lhc/K3tR2j/BhhWx9IyV1xGlTjRF3KNEz+Un6nI2U7IoIoqP3UOBpULtODmvaxeE3iuRG9q3I66LdiP01PKyJiIla4dyHFAwR16lPq7dVHcKsF8yaE5+pCTEPRJbRUWwJoyVIDkycbmqa/f9poP0sN9aQzhs/2SCz3P060m35kdim9W8Lv7X5XQPtmfReUzdNwebHL0Q0UxJ2BDvQ97Asu7LTjsOMbrOj4R+2xg12A+2N8DiC+SCfRdlytR0Zzbmqu7ZHpFU3cSOnt6dXs75klKBCFXcDHI+O8SWSYRSFZFqbjtsOddRyeH6HiUaDNYxjDiOck3NBMugamRiNhlICkqxlqpgW+K62v9+HKIcuEEkmAcLvAAHiSWpszk5cGDT0T0hQMfqXNTXdhuDVenQYHk046wBSmMfUlHrolVNsrXubl2clIlIQERlgiglRhM8z8Rv8x2lVKWjPmP2PkZU6or+/x9yyJAGp0jiLLcKV7SKXjakTGOTOlleX+ou1ElYgpis680WC0T6JTflbduBy4fe5xgw2XCtVR5sDAPNpLuWZzTNFqiQmpUlPnkjAWwyB+LpqR1myQfEjiLHRFvByYD/gehyTSKFti13H9gDZQ54agm2OkfEuWKPEqpGStI46M+sWOdTO3yWdMp/sFpLYX1yUh1vdjhwog+Xvhke4OQDWyPvA/mgNQ5lHYeBYz2qoK1U2rpMHwx7bTbzCL86TCMsSTerj5rtIBYHu5d0Lqko9cOQtVkBGXftGOkMOALsaGotQHrBG7mABNsiC0VpxEJrczo3kwIc8jGDanlCUyy+pekGBO3zt6KHlhPjQU8bRU5ddbaCBS5fB8mX/kc9EHf3gxKxkuNh4zh32lHhVtbKhtxg8Vlrl4JzQO9cCvwSoody0WjQQxyQgbP2YOhgeFcc7BQCND65XkdG2QwyVjElgs1JgBlXAm5lcNjl0KEzBsPCrineanBnLdG6nJflsAdqi4h2NHwPzM5zJLSyFypO1yH5qyzZeyfMals9IRFaTTp5rAsUWZcPxmEEaylTdbFarUgQcDMbk1vyLXcsZf8NpDVoGUgWCEUH3+elVXUoewxyi2M3JFfD6j07mTVMlGV3kY48mXfWVnA7D/XbIW7+YPflPSC/rKGU2QI1vRNUIjuHDTnS9abgEn97yrlFUppssccs6u7SJDF4XZ/ObjdIoTDAvgwDrKE7i8RsjTs7XWCOZ5mhUgYvUkmngASWmLQyEDdrJyvjwO2MVr+qAyDZENw0pU85gf3K6N0PZnWuwkVD1yeRP2MgZyNp4pz4LqclNXmp1iwEBzzjdAVMiRocAZier7oIuJf2YB/AtmvpXs/kR45W8jtrExzsBz6fSYGpRlysFFbZu0abm5FTwp5bd0qPXfaEyauiHtcqxKupl0WmZVIdkx4kbspPZw+2PqrQefSYOfhqhLxZywKxOvIeOGLKLcJGc1PyPD6Agq7d8iwB/SQbfNVa11Ffk6fT/2uQWaQdnS4/G/74QdhZM9j7P1jHyrhBxAvteTnHBnDkhUdWahLacsKInHOS5yE9ruTAtnvWuOEXYnAqg3IZxDv9GNXr6Qcy8yhcRdZJolyQ/MonKYeGo+p7amQv3Ah2suGfkWKGMBPIyolQlZYmpbYJEZ4BKmg/atX5r1HfjKJbgGFXhtwbT7jjnnHgJrJjKBSLJKXu9kXGdGLmkJvYzhNey8G+FGyLPKnrmCp4sWZg0s1bwY75UBNST+DTD0kY6i5OZlQiujWjRQaFckPH3ZJ70u2QlszPBhyIDccbvy0G/VsVkD+ZEZNl10zksHjFZVgqVIY9ImwxpXIbOsGA+2/z20W4/qf1PYIYMrJSCvNTcGbit4lRrUJq3B5ZSoWVVw/lU4YLNHCp+Nbv5eHKk00sgdIOjazJI+1wAt25M0GyXraWSfOK5flw+ZSGFCi7Xbnxn3Jkjayg1GhFCfqpBoN+6LQfaIJ4EpEMQltUhDsD7lER5/cf8PWsQ5VxbkYtV3CKyvkoMOjIDu4Eb//IyaNsAMJ8yJha/tOjE1p91nnSG5ipKFrEeyB8KvPawi4rtCicDaeMGuRIMGzDh3xx5mckxlA5vOyo/s/MUnb6PNRNbZf4hwGLywEhfpIoVDFjtiahrYmE0WexD0D8DrFozJiGVkoaNFEk1uU2l3tAuVOfXczS7mnHiC+RzOdg4N7R0paWjs4kl1JzC0ck67VTs8pIHoH8JFeHhaJK7TrnFeBv6BWtxM87Qd1Gc6+AqGMiatuNAshFtVvxUCD2WNgVHBWyl9sixr6YkUhPxnpytsnFtmf3kxv8df2W0M2OVcuBwEYoYsmhLLNVSwpE+v2KmIxY9WkjfzleDBswawQ+z6EuTIW8eTXrImszn7BtPUEpnL8RyeYszHeUo81ZRqv2Mde9xJJF0vXC87hLPiApsUnYJcimfnocce77HQGJgDtM0484H/vHgVwMM0nGm5ZWWLnmdbSOEDdjjmu9DhYy1yGi5kdiyZY5xeKqUGBepKcgSIg9fCBb9kRyHkMEAUpeVdGl9pqR53lEB96jVmCYKotD/WiZ0xlbsswEmXwe1ttqBheeV5Vp//CvZbma8PMZj6G0WZdBZqYoQuWAmB93DRwdMa8pnsZfQnG5fMZ7QabwCx+rwf4I50Bvbvwt7uRwl0uvqN/fe8nLlfzMCgdFwSmWaqF/qhq5xRwT7GU6afTOfZhn0AeYXkqV7TshFDUWRVAEQd6sWqvcuwybyzI6fsCgyliKa0eRXWMbRRlEMFd3uO4UwnomHHA3JG6IjbyEd5QaeKbQ/wQkCq6q440w5Jt/TkVFahgSlWwkmY7g0R4Cs0BqjRf4kBOnwr77HzvKRWoaYhzpYi82imOwkdCLDgSglUtlg+SK3EgevTyDvewDDUqG8bvWUwoNTwDyReqmtF8Dlb/TEeh6iZhabnWwwv96LKSXtC8GXNq9+xz6z0E68MaTbJzP7BoC22EbI0YE4SX70T8SYv8nYfw2mB9w5r3w9HMMJxMcwLOGKSLIiYx+WtzhA86W+rNRTouKTOPVdCrQSqJZHu9txVOG1ae6qaUz143j2DUSXklCde4koVMjDNF/+F95GTko48vA2UNzGR7Hw+927GUFNUmTHP0jabO9DWnWWeacvZLUJkkbsMMQDjS73aHw97C2Q7Cd8/uyN1NOym6wI9W2EBb54eBknMtxXOhxJVyuDTeemm7Mua7hujw/MwVdFUXVkyeiJUpleiqxjCVPJhOJZSWJlVksRxPV5VEar4rofSF+/xPGNW2KN90L16ukgyIa8znQfwd7pM/bHQBf0v9F2CN+nPxfIvqH49cxH3f/V9BG+YzlQaD9u7mqPtrH9/w1vLHUoIfHP1yccT+iZeItSEf9WI+/wj9M+ur9Zal3Qfh3Q/jGM0u/+OKLL7744osvvvjii38d/wH1ABlNJj9ia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0" name="Picture 16" descr="https://encrypted-tbn3.gstatic.com/images?q=tbn:ANd9GcRYY3JM38pgVdejYdi0ySkei_vllPfpHFsJ2wGxx36X8q2sVoYc"/>
          <p:cNvPicPr>
            <a:picLocks noChangeAspect="1" noChangeArrowheads="1"/>
          </p:cNvPicPr>
          <p:nvPr/>
        </p:nvPicPr>
        <p:blipFill>
          <a:blip r:embed="rId4" cstate="print"/>
          <a:srcRect/>
          <a:stretch>
            <a:fillRect/>
          </a:stretch>
        </p:blipFill>
        <p:spPr bwMode="auto">
          <a:xfrm rot="20282307">
            <a:off x="565078" y="4601093"/>
            <a:ext cx="2447925" cy="1866901"/>
          </a:xfrm>
          <a:prstGeom prst="rect">
            <a:avLst/>
          </a:prstGeom>
          <a:noFill/>
        </p:spPr>
      </p:pic>
      <p:pic>
        <p:nvPicPr>
          <p:cNvPr id="1042" name="Picture 18" descr="http://d33y93cfm0wb4z.cloudfront.net/back2shool/Bookgirl476x290.jpg"/>
          <p:cNvPicPr>
            <a:picLocks noChangeAspect="1" noChangeArrowheads="1"/>
          </p:cNvPicPr>
          <p:nvPr/>
        </p:nvPicPr>
        <p:blipFill>
          <a:blip r:embed="rId5" cstate="print"/>
          <a:srcRect/>
          <a:stretch>
            <a:fillRect/>
          </a:stretch>
        </p:blipFill>
        <p:spPr bwMode="auto">
          <a:xfrm rot="1477835">
            <a:off x="5587898" y="4345030"/>
            <a:ext cx="3314700" cy="2019461"/>
          </a:xfrm>
          <a:prstGeom prst="rect">
            <a:avLst/>
          </a:prstGeom>
          <a:noFill/>
        </p:spPr>
      </p:pic>
      <p:pic>
        <p:nvPicPr>
          <p:cNvPr id="9218" name="Picture 2" descr="http://www.clipartbest.com/cliparts/dT8/XL7/dT8XL7nTe.jpeg"/>
          <p:cNvPicPr>
            <a:picLocks noChangeAspect="1" noChangeArrowheads="1"/>
          </p:cNvPicPr>
          <p:nvPr/>
        </p:nvPicPr>
        <p:blipFill>
          <a:blip r:embed="rId6" cstate="print"/>
          <a:srcRect/>
          <a:stretch>
            <a:fillRect/>
          </a:stretch>
        </p:blipFill>
        <p:spPr bwMode="auto">
          <a:xfrm>
            <a:off x="3048000" y="3048000"/>
            <a:ext cx="2214980" cy="2133600"/>
          </a:xfrm>
          <a:prstGeom prst="rect">
            <a:avLst/>
          </a:prstGeom>
          <a:noFill/>
        </p:spPr>
      </p:pic>
      <p:sp>
        <p:nvSpPr>
          <p:cNvPr id="13" name="TextBox 12"/>
          <p:cNvSpPr txBox="1"/>
          <p:nvPr/>
        </p:nvSpPr>
        <p:spPr>
          <a:xfrm rot="21110379">
            <a:off x="3420991" y="3519101"/>
            <a:ext cx="1406539" cy="1200329"/>
          </a:xfrm>
          <a:prstGeom prst="rect">
            <a:avLst/>
          </a:prstGeom>
          <a:noFill/>
        </p:spPr>
        <p:txBody>
          <a:bodyPr wrap="none" rtlCol="0">
            <a:spAutoFit/>
          </a:bodyPr>
          <a:lstStyle/>
          <a:p>
            <a:r>
              <a:rPr lang="en-US" dirty="0" smtClean="0"/>
              <a:t>Add example</a:t>
            </a:r>
          </a:p>
          <a:p>
            <a:r>
              <a:rPr lang="en-US" dirty="0" smtClean="0"/>
              <a:t>of program</a:t>
            </a:r>
          </a:p>
          <a:p>
            <a:r>
              <a:rPr lang="en-US" dirty="0" smtClean="0"/>
              <a:t>template to </a:t>
            </a:r>
          </a:p>
          <a:p>
            <a:r>
              <a:rPr lang="en-US" dirty="0" smtClean="0"/>
              <a:t>Handbook.</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dirty="0" smtClean="0"/>
              <a:t>Consider useful structures and practices related to institutional effectiveness that will enhance IE practices – assessment handbook, annual calendar, workflow and information-sharing plans</a:t>
            </a:r>
          </a:p>
          <a:p>
            <a:r>
              <a:rPr lang="en-US" dirty="0" smtClean="0"/>
              <a:t>Develop methods for gathering and sharing compelling information – annual report and assessment template</a:t>
            </a:r>
          </a:p>
          <a:p>
            <a:pPr>
              <a:buNone/>
            </a:pPr>
            <a:endParaRPr lang="en-US" dirty="0" smtClean="0"/>
          </a:p>
          <a:p>
            <a:endParaRPr lang="en-US" dirty="0"/>
          </a:p>
        </p:txBody>
      </p:sp>
      <p:sp>
        <p:nvSpPr>
          <p:cNvPr id="4" name="TextBox 3"/>
          <p:cNvSpPr txBox="1"/>
          <p:nvPr/>
        </p:nvSpPr>
        <p:spPr>
          <a:xfrm>
            <a:off x="8305800" y="381000"/>
            <a:ext cx="304800" cy="369332"/>
          </a:xfrm>
          <a:prstGeom prst="rect">
            <a:avLst/>
          </a:prstGeom>
          <a:noFill/>
        </p:spPr>
        <p:txBody>
          <a:bodyPr wrap="square" rtlCol="0">
            <a:spAutoFit/>
          </a:bodyPr>
          <a:lstStyle/>
          <a:p>
            <a:r>
              <a:rPr lang="en-US" dirty="0" smtClean="0"/>
              <a:t>*</a:t>
            </a:r>
            <a:endParaRPr lang="en-US" dirty="0"/>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buNone/>
            </a:pPr>
            <a:endParaRPr lang="en-US" sz="6000" dirty="0" smtClean="0"/>
          </a:p>
          <a:p>
            <a:pPr algn="ctr">
              <a:buNone/>
            </a:pPr>
            <a:r>
              <a:rPr lang="en-US" sz="6000" dirty="0" smtClean="0"/>
              <a:t>Questions?</a:t>
            </a:r>
            <a:endParaRPr lang="en-US" sz="6000" dirty="0"/>
          </a:p>
        </p:txBody>
      </p:sp>
      <p:pic>
        <p:nvPicPr>
          <p:cNvPr id="4" name="Picture 3" descr="LG_Inst_Stacked copy.jpg"/>
          <p:cNvPicPr>
            <a:picLocks noChangeAspect="1"/>
          </p:cNvPicPr>
          <p:nvPr/>
        </p:nvPicPr>
        <p:blipFill>
          <a:blip r:embed="rId2" cstate="print"/>
          <a:stretch>
            <a:fillRect/>
          </a:stretch>
        </p:blipFill>
        <p:spPr>
          <a:xfrm>
            <a:off x="7086600" y="5257800"/>
            <a:ext cx="1655908" cy="1257110"/>
          </a:xfrm>
          <a:prstGeom prst="rect">
            <a:avLst/>
          </a:prstGeom>
        </p:spPr>
      </p:pic>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ickens, patient, March 2014.jpg"/>
          <p:cNvPicPr>
            <a:picLocks noGrp="1" noChangeAspect="1"/>
          </p:cNvPicPr>
          <p:nvPr>
            <p:ph idx="1"/>
          </p:nvPr>
        </p:nvPicPr>
        <p:blipFill>
          <a:blip r:embed="rId2" cstate="print"/>
          <a:stretch>
            <a:fillRect/>
          </a:stretch>
        </p:blipFill>
        <p:spPr>
          <a:xfrm>
            <a:off x="4953000" y="609600"/>
            <a:ext cx="3657600" cy="4876800"/>
          </a:xfrm>
          <a:ln w="25400">
            <a:solidFill>
              <a:schemeClr val="accent1"/>
            </a:solidFill>
          </a:ln>
        </p:spPr>
      </p:pic>
      <p:sp>
        <p:nvSpPr>
          <p:cNvPr id="6" name="Rectangle 5"/>
          <p:cNvSpPr/>
          <p:nvPr/>
        </p:nvSpPr>
        <p:spPr>
          <a:xfrm>
            <a:off x="381000" y="5638800"/>
            <a:ext cx="3810000" cy="923330"/>
          </a:xfrm>
          <a:prstGeom prst="rect">
            <a:avLst/>
          </a:prstGeom>
        </p:spPr>
        <p:txBody>
          <a:bodyPr wrap="square">
            <a:spAutoFit/>
          </a:bodyPr>
          <a:lstStyle/>
          <a:p>
            <a:pPr lvl="0" eaLnBrk="0" fontAlgn="base" hangingPunct="0">
              <a:spcAft>
                <a:spcPct val="0"/>
              </a:spcAft>
              <a:defRPr/>
            </a:pPr>
            <a:r>
              <a:rPr lang="en-US" b="1" dirty="0" err="1" smtClean="0"/>
              <a:t>Swarley</a:t>
            </a:r>
            <a:r>
              <a:rPr lang="en-US" b="1" dirty="0" smtClean="0"/>
              <a:t> Nate, with Carol Yin</a:t>
            </a:r>
          </a:p>
          <a:p>
            <a:pPr lvl="0" eaLnBrk="0" fontAlgn="base" hangingPunct="0">
              <a:spcAft>
                <a:spcPct val="0"/>
              </a:spcAft>
              <a:defRPr/>
            </a:pPr>
            <a:r>
              <a:rPr lang="en-US" dirty="0" smtClean="0"/>
              <a:t>Director of Institutional Effectiveness</a:t>
            </a:r>
          </a:p>
          <a:p>
            <a:pPr lvl="0" eaLnBrk="0" fontAlgn="base" hangingPunct="0">
              <a:spcAft>
                <a:spcPct val="0"/>
              </a:spcAft>
              <a:defRPr/>
            </a:pPr>
            <a:r>
              <a:rPr lang="en-US" dirty="0" smtClean="0"/>
              <a:t>cyin@lagrange.edu		</a:t>
            </a:r>
            <a:endParaRPr lang="en-US" dirty="0"/>
          </a:p>
        </p:txBody>
      </p:sp>
      <p:sp>
        <p:nvSpPr>
          <p:cNvPr id="7" name="Rectangle 6"/>
          <p:cNvSpPr/>
          <p:nvPr/>
        </p:nvSpPr>
        <p:spPr>
          <a:xfrm>
            <a:off x="4114800" y="5638800"/>
            <a:ext cx="4572000" cy="923330"/>
          </a:xfrm>
          <a:prstGeom prst="rect">
            <a:avLst/>
          </a:prstGeom>
        </p:spPr>
        <p:txBody>
          <a:bodyPr wrap="square">
            <a:spAutoFit/>
          </a:bodyPr>
          <a:lstStyle/>
          <a:p>
            <a:pPr algn="r">
              <a:buNone/>
            </a:pPr>
            <a:r>
              <a:rPr lang="en-US" b="1" dirty="0" smtClean="0"/>
              <a:t>Mr. Charles Dickens, with David Garrison</a:t>
            </a:r>
          </a:p>
          <a:p>
            <a:pPr algn="r">
              <a:buNone/>
            </a:pPr>
            <a:r>
              <a:rPr lang="en-US" dirty="0" smtClean="0"/>
              <a:t>Provost </a:t>
            </a:r>
          </a:p>
          <a:p>
            <a:pPr algn="r">
              <a:buNone/>
            </a:pPr>
            <a:r>
              <a:rPr lang="en-US" dirty="0" smtClean="0"/>
              <a:t>dgarrison@lagrange.edu</a:t>
            </a:r>
            <a:endParaRPr lang="en-US" dirty="0"/>
          </a:p>
        </p:txBody>
      </p:sp>
      <p:pic>
        <p:nvPicPr>
          <p:cNvPr id="9"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600000">
            <a:off x="458244" y="609600"/>
            <a:ext cx="4006241" cy="4876800"/>
          </a:xfrm>
          <a:prstGeom prst="rect">
            <a:avLst/>
          </a:prstGeom>
          <a:ln w="25400">
            <a:solidFill>
              <a:schemeClr val="accent1"/>
            </a:solidFill>
          </a:ln>
        </p:spPr>
      </p:pic>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31980218"/>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21600000">
            <a:off x="716819" y="2174875"/>
            <a:ext cx="3520949" cy="3951288"/>
          </a:xfrm>
          <a:ln w="25400">
            <a:solidFill>
              <a:schemeClr val="accent1"/>
            </a:solidFill>
          </a:ln>
        </p:spPr>
      </p:pic>
      <p:sp>
        <p:nvSpPr>
          <p:cNvPr id="5" name="Text Placeholder 4"/>
          <p:cNvSpPr>
            <a:spLocks noGrp="1"/>
          </p:cNvSpPr>
          <p:nvPr>
            <p:ph type="body" sz="quarter" idx="3"/>
          </p:nvPr>
        </p:nvSpPr>
        <p:spPr/>
        <p:txBody>
          <a:bodyPr/>
          <a:lstStyle/>
          <a:p>
            <a:endParaRPr lang="en-US"/>
          </a:p>
        </p:txBody>
      </p:sp>
      <p:pic>
        <p:nvPicPr>
          <p:cNvPr id="8" name="Content Placeholder 7" descr="Carol with Cat (2).jpg"/>
          <p:cNvPicPr>
            <a:picLocks noGrp="1" noChangeAspect="1"/>
          </p:cNvPicPr>
          <p:nvPr>
            <p:ph sz="quarter" idx="4"/>
          </p:nvPr>
        </p:nvPicPr>
        <p:blipFill>
          <a:blip r:embed="rId3" cstate="print"/>
          <a:stretch>
            <a:fillRect/>
          </a:stretch>
        </p:blipFill>
        <p:spPr>
          <a:xfrm>
            <a:off x="5021782" y="2174875"/>
            <a:ext cx="3288260" cy="3951288"/>
          </a:xfrm>
          <a:prstGeom prst="rect">
            <a:avLst/>
          </a:prstGeom>
          <a:ln w="25400">
            <a:solidFill>
              <a:schemeClr val="accent1"/>
            </a:solidFill>
          </a:ln>
        </p:spPr>
      </p:pic>
    </p:spTree>
    <p:extLst>
      <p:ext uri="{BB962C8B-B14F-4D97-AF65-F5344CB8AC3E}">
        <p14:creationId xmlns:p14="http://schemas.microsoft.com/office/powerpoint/2010/main" val="77951427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Answer</a:t>
            </a:r>
            <a:endParaRPr lang="en-US" dirty="0"/>
          </a:p>
        </p:txBody>
      </p:sp>
      <p:sp>
        <p:nvSpPr>
          <p:cNvPr id="3" name="Content Placeholder 2"/>
          <p:cNvSpPr>
            <a:spLocks noGrp="1"/>
          </p:cNvSpPr>
          <p:nvPr>
            <p:ph idx="1"/>
          </p:nvPr>
        </p:nvSpPr>
        <p:spPr>
          <a:xfrm>
            <a:off x="762000" y="1600200"/>
            <a:ext cx="7924800" cy="4525963"/>
          </a:xfrm>
        </p:spPr>
        <p:txBody>
          <a:bodyPr/>
          <a:lstStyle/>
          <a:p>
            <a:pPr marL="0" indent="0">
              <a:spcBef>
                <a:spcPts val="0"/>
              </a:spcBef>
              <a:buNone/>
            </a:pPr>
            <a:endParaRPr lang="en-US" dirty="0" smtClean="0"/>
          </a:p>
          <a:p>
            <a:pPr marL="0" indent="0">
              <a:spcBef>
                <a:spcPts val="0"/>
              </a:spcBef>
              <a:buNone/>
            </a:pPr>
            <a:r>
              <a:rPr lang="en-US" dirty="0" smtClean="0"/>
              <a:t>Particular tools that bring together people, processes, and structures make the work of improving institutional effectiveness more rewarding and – for external reviewers – more evident.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Expect from Us Today</a:t>
            </a:r>
            <a:endParaRPr lang="en-US" dirty="0"/>
          </a:p>
        </p:txBody>
      </p:sp>
      <p:sp>
        <p:nvSpPr>
          <p:cNvPr id="3" name="Content Placeholder 2"/>
          <p:cNvSpPr>
            <a:spLocks noGrp="1"/>
          </p:cNvSpPr>
          <p:nvPr>
            <p:ph idx="1"/>
          </p:nvPr>
        </p:nvSpPr>
        <p:spPr>
          <a:xfrm>
            <a:off x="990600" y="1600200"/>
            <a:ext cx="7696200" cy="4525963"/>
          </a:xfrm>
        </p:spPr>
        <p:txBody>
          <a:bodyPr/>
          <a:lstStyle/>
          <a:p>
            <a:r>
              <a:rPr lang="en-US" dirty="0" smtClean="0"/>
              <a:t>Useful and tested examples to improve structures and practices related to institutional effectiveness</a:t>
            </a:r>
          </a:p>
          <a:p>
            <a:pPr>
              <a:buNone/>
            </a:pPr>
            <a:endParaRPr lang="en-US" dirty="0" smtClean="0"/>
          </a:p>
          <a:p>
            <a:r>
              <a:rPr lang="en-US" dirty="0" smtClean="0"/>
              <a:t>Methods for gathering and sharing compelling information</a:t>
            </a:r>
            <a:endParaRPr lang="en-US" dirty="0"/>
          </a:p>
        </p:txBody>
      </p:sp>
      <p:sp>
        <p:nvSpPr>
          <p:cNvPr id="4" name="TextBox 3"/>
          <p:cNvSpPr txBox="1"/>
          <p:nvPr/>
        </p:nvSpPr>
        <p:spPr>
          <a:xfrm>
            <a:off x="8305800" y="381000"/>
            <a:ext cx="304800" cy="369332"/>
          </a:xfrm>
          <a:prstGeom prst="rect">
            <a:avLst/>
          </a:prstGeom>
          <a:noFill/>
        </p:spPr>
        <p:txBody>
          <a:bodyPr wrap="square" rtlCol="0">
            <a:spAutoFit/>
          </a:bodyPr>
          <a:lstStyle/>
          <a:p>
            <a:r>
              <a:rPr lang="en-US" dirty="0" smtClean="0"/>
              <a: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You Can Expect to Learn about Today</a:t>
            </a:r>
            <a:endParaRPr lang="en-US" dirty="0"/>
          </a:p>
        </p:txBody>
      </p:sp>
      <p:sp>
        <p:nvSpPr>
          <p:cNvPr id="3" name="Content Placeholder 2"/>
          <p:cNvSpPr>
            <a:spLocks noGrp="1"/>
          </p:cNvSpPr>
          <p:nvPr>
            <p:ph idx="1"/>
          </p:nvPr>
        </p:nvSpPr>
        <p:spPr>
          <a:xfrm>
            <a:off x="685800" y="1447800"/>
            <a:ext cx="8077200" cy="4525963"/>
          </a:xfrm>
        </p:spPr>
        <p:txBody>
          <a:bodyPr/>
          <a:lstStyle/>
          <a:p>
            <a:endParaRPr lang="en-US" dirty="0" smtClean="0"/>
          </a:p>
          <a:p>
            <a:r>
              <a:rPr lang="en-US" dirty="0" smtClean="0"/>
              <a:t>Assessment handbook</a:t>
            </a:r>
          </a:p>
          <a:p>
            <a:r>
              <a:rPr lang="en-US" dirty="0" smtClean="0"/>
              <a:t>Functional assessment template</a:t>
            </a:r>
          </a:p>
          <a:p>
            <a:r>
              <a:rPr lang="en-US" dirty="0" smtClean="0"/>
              <a:t>Workable annual calendar</a:t>
            </a:r>
          </a:p>
          <a:p>
            <a:r>
              <a:rPr lang="en-US" dirty="0" smtClean="0"/>
              <a:t>Workflow and information-sharing plans</a:t>
            </a:r>
          </a:p>
          <a:p>
            <a:endParaRPr lang="en-US" dirty="0" smtClean="0"/>
          </a:p>
          <a:p>
            <a:pPr>
              <a:buNone/>
            </a:pPr>
            <a:endParaRPr lang="en-US" dirty="0" smtClean="0"/>
          </a:p>
          <a:p>
            <a:endParaRPr lang="en-US" dirty="0"/>
          </a:p>
        </p:txBody>
      </p:sp>
      <p:sp>
        <p:nvSpPr>
          <p:cNvPr id="4" name="TextBox 3"/>
          <p:cNvSpPr txBox="1"/>
          <p:nvPr/>
        </p:nvSpPr>
        <p:spPr>
          <a:xfrm>
            <a:off x="8382000" y="244476"/>
            <a:ext cx="304800" cy="369332"/>
          </a:xfrm>
          <a:prstGeom prst="rect">
            <a:avLst/>
          </a:prstGeom>
          <a:noFill/>
        </p:spPr>
        <p:txBody>
          <a:bodyPr wrap="square" rtlCol="0">
            <a:spAutoFit/>
          </a:bodyPr>
          <a:lstStyle/>
          <a:p>
            <a:r>
              <a:rPr lang="en-US" dirty="0" smtClean="0"/>
              <a: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ACCREDITATION AGENCIES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5135714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6030</TotalTime>
  <Words>1185</Words>
  <Application>Microsoft Office PowerPoint</Application>
  <PresentationFormat>On-screen Show (4:3)</PresentationFormat>
  <Paragraphs>210</Paragraphs>
  <Slides>56</Slides>
  <Notes>1</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1_Office Theme</vt:lpstr>
      <vt:lpstr>PowerPoint Presentation</vt:lpstr>
      <vt:lpstr>From Involvement to Consequences</vt:lpstr>
      <vt:lpstr>About LaGrange College</vt:lpstr>
      <vt:lpstr>The Question</vt:lpstr>
      <vt:lpstr>“One Law for the Lion &amp; Ox is Oppression.”*</vt:lpstr>
      <vt:lpstr>The Answer</vt:lpstr>
      <vt:lpstr>What to Expect from Us Today</vt:lpstr>
      <vt:lpstr>Tools You Can Expect to Learn about Today</vt:lpstr>
      <vt:lpstr>ACCREDITATION AGENCIES</vt:lpstr>
      <vt:lpstr>Higher Learning Commission</vt:lpstr>
      <vt:lpstr>Middle States Commission</vt:lpstr>
      <vt:lpstr>New England Association</vt:lpstr>
      <vt:lpstr>PowerPoint Presentation</vt:lpstr>
      <vt:lpstr>SACSCOC</vt:lpstr>
      <vt:lpstr>Comprehensive Standard Regarding IE (3.3.1. . . .)</vt:lpstr>
      <vt:lpstr>3.3.1.1 </vt:lpstr>
      <vt:lpstr>3.3.1.2 </vt:lpstr>
      <vt:lpstr>3.3.1.3 </vt:lpstr>
      <vt:lpstr>SACSCOC IE Non-Compliance Data (2013)</vt:lpstr>
      <vt:lpstr>What We Learned from the Reaffirmation Process</vt:lpstr>
      <vt:lpstr>Be Prepared!</vt:lpstr>
      <vt:lpstr>Organized Anarchies</vt:lpstr>
      <vt:lpstr>Bogus Map</vt:lpstr>
      <vt:lpstr>PowerPoint Presentation</vt:lpstr>
      <vt:lpstr>PowerPoint Presentation</vt:lpstr>
      <vt:lpstr>PowerPoint Presentation</vt:lpstr>
      <vt:lpstr> </vt:lpstr>
      <vt:lpstr>PowerPoint Presentation</vt:lpstr>
      <vt:lpstr>High Points of the Annual Report</vt:lpstr>
      <vt:lpstr>PowerPoint Presentation</vt:lpstr>
      <vt:lpstr>Guidelines for Each Section of Template Given in Assessment Manual</vt:lpstr>
      <vt:lpstr>PowerPoint Presentation</vt:lpstr>
      <vt:lpstr>PowerPoint Presentation</vt:lpstr>
      <vt:lpstr>PowerPoint Presentation</vt:lpstr>
      <vt:lpstr>PowerPoint Presentation</vt:lpstr>
      <vt:lpstr>PowerPoint Presentation</vt:lpstr>
      <vt:lpstr>PowerPoint Presentation</vt:lpstr>
      <vt:lpstr>Examples of Assessment Tools are Given in the Assessment Manual</vt:lpstr>
      <vt:lpstr>PowerPoint Presentation</vt:lpstr>
      <vt:lpstr>PowerPoint Presentation</vt:lpstr>
      <vt:lpstr>PowerPoint Presentation</vt:lpstr>
      <vt:lpstr>PowerPoint Presentation</vt:lpstr>
      <vt:lpstr>Dig deep on analysis. </vt:lpstr>
      <vt:lpstr>We look great! Our goal was that every graduate would pass the test with an overall average of 80% or higher.  </vt:lpstr>
      <vt:lpstr>We look great! Our goal was that every graduate would pass the test with an overall average of 80% or higher.  </vt:lpstr>
      <vt:lpstr>PowerPoint Presentation</vt:lpstr>
      <vt:lpstr>PowerPoint Presentation</vt:lpstr>
      <vt:lpstr>PowerPoint Presentation</vt:lpstr>
      <vt:lpstr>PowerPoint Presentation</vt:lpstr>
      <vt:lpstr>PowerPoint Presentation</vt:lpstr>
      <vt:lpstr>PowerPoint Presentation</vt:lpstr>
      <vt:lpstr>Summary </vt:lpstr>
      <vt:lpstr>PowerPoint Presentation</vt:lpstr>
      <vt:lpstr>PowerPoint Presentation</vt:lpstr>
      <vt:lpstr>PowerPoint Presentation</vt:lpstr>
      <vt:lpstr>PowerPoint Presentation</vt:lpstr>
    </vt:vector>
  </TitlesOfParts>
  <Company>LaGrange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dgarrison</dc:creator>
  <cp:lastModifiedBy>Snyder,Tracey</cp:lastModifiedBy>
  <cp:revision>245</cp:revision>
  <cp:lastPrinted>2015-05-29T19:01:28Z</cp:lastPrinted>
  <dcterms:created xsi:type="dcterms:W3CDTF">2014-03-28T18:02:08Z</dcterms:created>
  <dcterms:modified xsi:type="dcterms:W3CDTF">2015-12-02T15:05:29Z</dcterms:modified>
</cp:coreProperties>
</file>