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2" r:id="rId1"/>
  </p:sldMasterIdLst>
  <p:notesMasterIdLst>
    <p:notesMasterId r:id="rId29"/>
  </p:notesMasterIdLst>
  <p:sldIdLst>
    <p:sldId id="256" r:id="rId2"/>
    <p:sldId id="294" r:id="rId3"/>
    <p:sldId id="296" r:id="rId4"/>
    <p:sldId id="295" r:id="rId5"/>
    <p:sldId id="297" r:id="rId6"/>
    <p:sldId id="257" r:id="rId7"/>
    <p:sldId id="273" r:id="rId8"/>
    <p:sldId id="272" r:id="rId9"/>
    <p:sldId id="298" r:id="rId10"/>
    <p:sldId id="299" r:id="rId11"/>
    <p:sldId id="300" r:id="rId12"/>
    <p:sldId id="313" r:id="rId13"/>
    <p:sldId id="301" r:id="rId14"/>
    <p:sldId id="302" r:id="rId15"/>
    <p:sldId id="303" r:id="rId16"/>
    <p:sldId id="314" r:id="rId17"/>
    <p:sldId id="316" r:id="rId18"/>
    <p:sldId id="317" r:id="rId19"/>
    <p:sldId id="304" r:id="rId20"/>
    <p:sldId id="305" r:id="rId21"/>
    <p:sldId id="306" r:id="rId22"/>
    <p:sldId id="308" r:id="rId23"/>
    <p:sldId id="309" r:id="rId24"/>
    <p:sldId id="310" r:id="rId25"/>
    <p:sldId id="311" r:id="rId26"/>
    <p:sldId id="312" r:id="rId27"/>
    <p:sldId id="288" r:id="rId2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6" autoAdjust="0"/>
    <p:restoredTop sz="94660"/>
  </p:normalViewPr>
  <p:slideViewPr>
    <p:cSldViewPr snapToGrid="0">
      <p:cViewPr>
        <p:scale>
          <a:sx n="83" d="100"/>
          <a:sy n="83" d="100"/>
        </p:scale>
        <p:origin x="-96" y="-7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1919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1366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9344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9818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Legend:  Green = SUNY ; Blue = Middle States.  An overarching outcome is a complex outcome that is fed by multiple other outcome.  A competency is a skills based outcome that cuts across academic areas.  NOTE: in the model all of our 10 FLCC learning outcomes are present.  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we do a series of slides</a:t>
            </a:r>
            <a:r>
              <a:rPr lang="en-US" baseline="0" dirty="0" smtClean="0"/>
              <a:t> with several renditions of the Parthenon?   That we could flip through really quickly.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33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723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7228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2223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6881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1325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332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4293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567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Need to check this transition… not part of higher ideals???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216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Yep</a:t>
            </a:r>
            <a:r>
              <a:rPr lang="en-US" baseline="0" dirty="0" smtClean="0"/>
              <a:t> this section does not sit quite right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564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1750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9676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2793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5258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62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619239" y="1344169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8ABE3C1-DBE1-495D-B57B-2849774B866A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13982" y="2420874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7417050"/>
      </p:ext>
    </p:extLst>
  </p:cSld>
  <p:clrMapOvr>
    <a:masterClrMapping/>
  </p:clrMapOvr>
  <p:transition spd="slow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727445"/>
            <a:ext cx="661924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4152499"/>
            <a:ext cx="6619244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13148"/>
      </p:ext>
    </p:extLst>
  </p:cSld>
  <p:clrMapOvr>
    <a:masterClrMapping/>
  </p:clrMapOvr>
  <p:transition spd="slow">
    <p:cut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797563"/>
            <a:ext cx="6623862" cy="102974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77406"/>
      </p:ext>
    </p:extLst>
  </p:cSld>
  <p:clrMapOvr>
    <a:masterClrMapping/>
  </p:clrMapOvr>
  <p:transition spd="slow">
    <p:cut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45550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1960341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736600"/>
            <a:ext cx="6340430" cy="2022474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59074"/>
            <a:ext cx="5798414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771899"/>
            <a:ext cx="6933673" cy="748393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56329"/>
      </p:ext>
    </p:extLst>
  </p:cSld>
  <p:clrMapOvr>
    <a:masterClrMapping/>
  </p:clrMapOvr>
  <p:transition spd="slow">
    <p:cut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78000"/>
            <a:ext cx="6619245" cy="136688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68725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6797"/>
      </p:ext>
    </p:extLst>
  </p:cSld>
  <p:clrMapOvr>
    <a:masterClrMapping/>
  </p:clrMapOvr>
  <p:transition spd="slow">
    <p:cut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1952626"/>
            <a:ext cx="235640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2384823"/>
            <a:ext cx="2356409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2625"/>
            <a:ext cx="236025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84823"/>
            <a:ext cx="2360257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1952626"/>
            <a:ext cx="235929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2384822"/>
            <a:ext cx="2359152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93593"/>
      </p:ext>
    </p:extLst>
  </p:cSld>
  <p:clrMapOvr>
    <a:masterClrMapping/>
  </p:clrMapOvr>
  <p:transition spd="slow">
    <p:cut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3399633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0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3831829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3399634"/>
            <a:ext cx="228832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3831828"/>
            <a:ext cx="2288322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4793879"/>
            <a:ext cx="2733212" cy="228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26695"/>
      </p:ext>
    </p:extLst>
  </p:cSld>
  <p:clrMapOvr>
    <a:masterClrMapping/>
  </p:clrMapOvr>
  <p:transition spd="slow">
    <p:cut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952625"/>
            <a:ext cx="6619244" cy="2562225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4793879"/>
            <a:ext cx="742949" cy="228599"/>
          </a:xfrm>
        </p:spPr>
        <p:txBody>
          <a:bodyPr/>
          <a:lstStyle/>
          <a:p>
            <a:fld id="{1FA3F48C-C7C6-4055-9F49-3777875E72AE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2478"/>
      </p:ext>
    </p:extLst>
  </p:cSld>
  <p:clrMapOvr>
    <a:masterClrMapping/>
  </p:clrMapOvr>
  <p:transition spd="slow">
    <p:cut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958850"/>
            <a:ext cx="1057474" cy="3561443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958850"/>
            <a:ext cx="4692019" cy="35614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4793879"/>
            <a:ext cx="744101" cy="228599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3768"/>
      </p:ext>
    </p:extLst>
  </p:cSld>
  <p:clrMapOvr>
    <a:masterClrMapping/>
  </p:clrMapOvr>
  <p:transition spd="slow">
    <p:cut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2825019"/>
      </p:ext>
    </p:extLst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99787"/>
      </p:ext>
    </p:extLst>
  </p:cSld>
  <p:clrMapOvr>
    <a:masterClrMapping/>
  </p:clrMapOvr>
  <p:transition spd="slow">
    <p:cut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08234"/>
            <a:ext cx="3263269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48060"/>
      </p:ext>
    </p:extLst>
  </p:cSld>
  <p:clrMapOvr>
    <a:masterClrMapping/>
  </p:clrMapOvr>
  <p:transition spd="slow">
    <p:cut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1952625"/>
            <a:ext cx="3618869" cy="256222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952625"/>
            <a:ext cx="3618869" cy="256222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46850"/>
      </p:ext>
    </p:extLst>
  </p:cSld>
  <p:clrMapOvr>
    <a:masterClrMapping/>
  </p:clrMapOvr>
  <p:transition spd="slow">
    <p:cut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361886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1952625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2384822"/>
            <a:ext cx="3618869" cy="213002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87977"/>
      </p:ext>
    </p:extLst>
  </p:cSld>
  <p:clrMapOvr>
    <a:masterClrMapping/>
  </p:clrMapOvr>
  <p:transition spd="slow">
    <p:cut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0495981"/>
      </p:ext>
    </p:extLst>
  </p:cSld>
  <p:clrMapOvr>
    <a:masterClrMapping/>
  </p:clrMapOvr>
  <p:transition spd="slow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2852741"/>
      </p:ext>
    </p:extLst>
  </p:cSld>
  <p:clrMapOvr>
    <a:masterClrMapping/>
  </p:clrMapOvr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98707"/>
      </p:ext>
    </p:extLst>
  </p:cSld>
  <p:clrMapOvr>
    <a:masterClrMapping/>
  </p:clrMapOvr>
  <p:transition spd="slow">
    <p:cut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70000"/>
            <a:ext cx="2898851" cy="130175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6558"/>
      </p:ext>
    </p:extLst>
  </p:cSld>
  <p:clrMapOvr>
    <a:masterClrMapping/>
  </p:clrMapOvr>
  <p:transition spd="slow">
    <p:cut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730251"/>
            <a:ext cx="6571060" cy="5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60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4793879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4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transition spd="slow">
    <p:cut/>
  </p:transition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49000"/>
          </a:schemeClr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866215" y="989263"/>
            <a:ext cx="6793889" cy="25937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smtClean="0"/>
              <a:t>Strategic Moves: Building Consensus in Service of Lasting Teaching and Learning Reform </a:t>
            </a:r>
            <a:endParaRPr lang="en" sz="36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Debora </a:t>
            </a:r>
            <a:r>
              <a:rPr lang="en-US" dirty="0" err="1" smtClean="0"/>
              <a:t>hinderliter</a:t>
            </a:r>
            <a:r>
              <a:rPr lang="en-US" dirty="0" smtClean="0"/>
              <a:t> </a:t>
            </a:r>
            <a:r>
              <a:rPr lang="en-US" dirty="0" err="1" smtClean="0"/>
              <a:t>ortloff</a:t>
            </a:r>
            <a:r>
              <a:rPr lang="en-US" dirty="0" smtClean="0"/>
              <a:t>, &amp; Jacob E. </a:t>
            </a:r>
            <a:r>
              <a:rPr lang="en-US" dirty="0" err="1" smtClean="0"/>
              <a:t>Amidon</a:t>
            </a:r>
            <a:endParaRPr lang="en-US" dirty="0" smtClean="0"/>
          </a:p>
          <a:p>
            <a:r>
              <a:rPr lang="en-US" dirty="0" smtClean="0"/>
              <a:t>Finger lakes community college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99090"/>
            <a:ext cx="8229600" cy="577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Strategic Leadership: Use Governance</a:t>
            </a:r>
            <a:endParaRPr lang="en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748093"/>
            <a:ext cx="7873299" cy="5214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buFont typeface="Wingdings 3" charset="2"/>
              <a:buChar char="-"/>
            </a:pPr>
            <a:r>
              <a:rPr lang="en-US" sz="2800" dirty="0" smtClean="0"/>
              <a:t>Faculty has a voice</a:t>
            </a:r>
          </a:p>
          <a:p>
            <a:pPr marL="457200" indent="-228600">
              <a:buFont typeface="Wingdings 3" charset="2"/>
              <a:buChar char="-"/>
            </a:pPr>
            <a:endParaRPr lang="en-US" sz="2800" dirty="0" smtClean="0"/>
          </a:p>
          <a:p>
            <a:pPr marL="457200" indent="-228600">
              <a:buFont typeface="Wingdings 3" charset="2"/>
              <a:buChar char="-"/>
            </a:pPr>
            <a:r>
              <a:rPr lang="en-US" sz="2800" dirty="0" smtClean="0"/>
              <a:t>Shared </a:t>
            </a:r>
            <a:r>
              <a:rPr lang="en-US" sz="2800" dirty="0"/>
              <a:t>decision </a:t>
            </a:r>
            <a:r>
              <a:rPr lang="en-US" sz="2800" dirty="0" smtClean="0"/>
              <a:t>making</a:t>
            </a:r>
          </a:p>
          <a:p>
            <a:pPr marL="457200" indent="-228600">
              <a:buFont typeface="Wingdings 3" charset="2"/>
              <a:buChar char="-"/>
            </a:pPr>
            <a:endParaRPr lang="en-US" sz="2800" dirty="0"/>
          </a:p>
          <a:p>
            <a:pPr marL="457200" indent="-228600">
              <a:buFont typeface="Wingdings 3" charset="2"/>
              <a:buChar char="-"/>
            </a:pPr>
            <a:r>
              <a:rPr lang="en-US" sz="2800" dirty="0" smtClean="0"/>
              <a:t>Facilitates communication</a:t>
            </a:r>
            <a:endParaRPr lang="en-US" sz="2800" dirty="0"/>
          </a:p>
          <a:p>
            <a:pPr marL="457200" lvl="0" indent="-228600">
              <a:buChar char="-"/>
            </a:pPr>
            <a:endParaRPr lang="en-US" sz="2800" dirty="0" smtClean="0"/>
          </a:p>
          <a:p>
            <a:pPr marL="457200" lvl="0" indent="-228600">
              <a:buChar char="-"/>
            </a:pPr>
            <a:r>
              <a:rPr lang="en-US" sz="2800" dirty="0" smtClean="0"/>
              <a:t>Gives the initiative a home</a:t>
            </a:r>
          </a:p>
          <a:p>
            <a:pPr marL="228600" lvl="0" indent="0">
              <a:buNone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" sz="2800" dirty="0"/>
          </a:p>
        </p:txBody>
      </p:sp>
      <p:pic>
        <p:nvPicPr>
          <p:cNvPr id="5" name="Picture 2" descr="Image result for calvin and hobbes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57" y="3182616"/>
            <a:ext cx="1651501" cy="16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5102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99090"/>
            <a:ext cx="8229600" cy="577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Strategic Leadership: Incremental Voting</a:t>
            </a:r>
            <a:endParaRPr lang="en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748093"/>
            <a:ext cx="7873299" cy="5214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buFont typeface="Wingdings 3" charset="2"/>
              <a:buChar char="-"/>
            </a:pPr>
            <a:r>
              <a:rPr lang="en-US" sz="2800" dirty="0" smtClean="0"/>
              <a:t>Milestones</a:t>
            </a:r>
            <a:endParaRPr lang="en-US" sz="2800" dirty="0"/>
          </a:p>
          <a:p>
            <a:pPr marL="457200" lvl="0" indent="-228600">
              <a:buChar char="-"/>
            </a:pPr>
            <a:endParaRPr lang="en-US" sz="2800" dirty="0" smtClean="0"/>
          </a:p>
          <a:p>
            <a:pPr marL="457200" lvl="0" indent="-228600">
              <a:buChar char="-"/>
            </a:pPr>
            <a:r>
              <a:rPr lang="en-US" sz="2800" dirty="0" smtClean="0"/>
              <a:t>Precludes backtracking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r>
              <a:rPr lang="en-US" sz="2800" dirty="0" smtClean="0"/>
              <a:t>Forms a record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" sz="2800" dirty="0"/>
          </a:p>
        </p:txBody>
      </p:sp>
      <p:pic>
        <p:nvPicPr>
          <p:cNvPr id="5" name="Picture 2" descr="https://s-media-cache-ak0.pinimg.com/236x/cc/15/7e/cc157ef208efc226e5b29608e53155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03" y="3644839"/>
            <a:ext cx="1168353" cy="137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7037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9987"/>
            <a:ext cx="8229600" cy="466584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following three questions are being put forth for consideration by the Curriculum and </a:t>
            </a:r>
            <a:r>
              <a:rPr lang="en-US" dirty="0" smtClean="0"/>
              <a:t>Assessment </a:t>
            </a:r>
            <a:r>
              <a:rPr lang="en-US" dirty="0"/>
              <a:t>Committees to determine the next steps in determining “What is an FLCC Degree”?</a:t>
            </a:r>
          </a:p>
          <a:p>
            <a:endParaRPr lang="en-US" dirty="0"/>
          </a:p>
          <a:p>
            <a:r>
              <a:rPr lang="en-US" dirty="0"/>
              <a:t>1) Do we cease to use the ten “FLCC Learning Outcomes (Competencies)” as a basis for our </a:t>
            </a:r>
            <a:r>
              <a:rPr lang="en-US" dirty="0" smtClean="0"/>
              <a:t>assessment </a:t>
            </a:r>
            <a:r>
              <a:rPr lang="en-US" dirty="0"/>
              <a:t>purposes?</a:t>
            </a:r>
          </a:p>
          <a:p>
            <a:endParaRPr lang="en-US" dirty="0"/>
          </a:p>
          <a:p>
            <a:r>
              <a:rPr lang="en-US" dirty="0"/>
              <a:t>(Note: If we do not cease to use them we will need to decide how to integrate them with </a:t>
            </a:r>
            <a:r>
              <a:rPr lang="en-US" dirty="0" smtClean="0"/>
              <a:t>Middle </a:t>
            </a:r>
            <a:r>
              <a:rPr lang="en-US" dirty="0"/>
              <a:t>States and SUNY.)</a:t>
            </a:r>
          </a:p>
          <a:p>
            <a:endParaRPr lang="en-US" dirty="0"/>
          </a:p>
          <a:p>
            <a:r>
              <a:rPr lang="en-US" dirty="0"/>
              <a:t>2) Do we integrate Middle States and SUNY requirements as presented on the hand-out</a:t>
            </a:r>
            <a:r>
              <a:rPr lang="en-US" dirty="0" smtClean="0"/>
              <a:t>?(</a:t>
            </a:r>
            <a:r>
              <a:rPr lang="en-US" dirty="0"/>
              <a:t>Note: If we do not integrate we will need to decide how to address them both in some other </a:t>
            </a:r>
            <a:r>
              <a:rPr lang="en-US" dirty="0" smtClean="0"/>
              <a:t>way</a:t>
            </a:r>
            <a:r>
              <a:rPr lang="en-US" dirty="0"/>
              <a:t>.) </a:t>
            </a:r>
          </a:p>
          <a:p>
            <a:endParaRPr lang="en-US" dirty="0"/>
          </a:p>
          <a:p>
            <a:r>
              <a:rPr lang="en-US" dirty="0"/>
              <a:t>3) Do we endorse the </a:t>
            </a:r>
            <a:r>
              <a:rPr lang="en-US" dirty="0" smtClean="0"/>
              <a:t>following as </a:t>
            </a:r>
            <a:r>
              <a:rPr lang="en-US" dirty="0"/>
              <a:t>a set of overarching FLCC learning outcomes?   </a:t>
            </a:r>
            <a:r>
              <a:rPr lang="en-US" dirty="0" smtClean="0"/>
              <a:t>(</a:t>
            </a:r>
            <a:r>
              <a:rPr lang="en-US" dirty="0"/>
              <a:t>We would still be able to modify/tweak/wordsmith the text.</a:t>
            </a:r>
            <a:r>
              <a:rPr lang="en-US" dirty="0" smtClean="0"/>
              <a:t>) (</a:t>
            </a:r>
            <a:r>
              <a:rPr lang="en-US" dirty="0"/>
              <a:t>Note: If we do not endorse the above we will need to decide whether to create some other </a:t>
            </a:r>
            <a:r>
              <a:rPr lang="en-US" dirty="0" smtClean="0"/>
              <a:t>overarching </a:t>
            </a:r>
            <a:r>
              <a:rPr lang="en-US" dirty="0"/>
              <a:t>FLCC learning outcomes or to not have them at all.)</a:t>
            </a:r>
          </a:p>
        </p:txBody>
      </p:sp>
    </p:spTree>
    <p:extLst>
      <p:ext uri="{BB962C8B-B14F-4D97-AF65-F5344CB8AC3E}">
        <p14:creationId xmlns:p14="http://schemas.microsoft.com/office/powerpoint/2010/main" val="1755611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99090"/>
            <a:ext cx="8229600" cy="577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Strategic Leadership: H</a:t>
            </a:r>
            <a:r>
              <a:rPr lang="en-US" dirty="0" smtClean="0"/>
              <a:t>a</a:t>
            </a:r>
            <a:r>
              <a:rPr lang="en" dirty="0" smtClean="0"/>
              <a:t>ve a Good Partner</a:t>
            </a:r>
            <a:endParaRPr lang="en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748093"/>
            <a:ext cx="7873299" cy="5214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buFont typeface="Wingdings 3" charset="2"/>
              <a:buChar char="-"/>
            </a:pPr>
            <a:r>
              <a:rPr lang="en-US" sz="2800" dirty="0" smtClean="0"/>
              <a:t>Political flexibility</a:t>
            </a:r>
            <a:endParaRPr lang="en-US" sz="2800" dirty="0"/>
          </a:p>
          <a:p>
            <a:pPr marL="457200" lvl="0" indent="-228600">
              <a:buChar char="-"/>
            </a:pPr>
            <a:endParaRPr lang="en-US" sz="2800" dirty="0" smtClean="0"/>
          </a:p>
          <a:p>
            <a:pPr marL="457200" lvl="0" indent="-228600">
              <a:buChar char="-"/>
            </a:pPr>
            <a:r>
              <a:rPr lang="en-US" sz="2800" dirty="0" smtClean="0"/>
              <a:t>Office proximity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228600" lvl="0" indent="0">
              <a:buNone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" sz="2800" dirty="0"/>
          </a:p>
        </p:txBody>
      </p:sp>
      <p:pic>
        <p:nvPicPr>
          <p:cNvPr id="5" name="Picture 2" descr="Image result for calvin and hobbes tal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62" y="3617660"/>
            <a:ext cx="1440587" cy="11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99090"/>
            <a:ext cx="8229600" cy="577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Visual Presence: </a:t>
            </a:r>
            <a:r>
              <a:rPr lang="en-US" dirty="0" smtClean="0"/>
              <a:t>Leadership Presence</a:t>
            </a:r>
            <a:endParaRPr lang="en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748093"/>
            <a:ext cx="7873299" cy="5214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buFont typeface="Wingdings 3" charset="2"/>
              <a:buChar char="-"/>
            </a:pPr>
            <a:r>
              <a:rPr lang="en-US" sz="2800" dirty="0" smtClean="0"/>
              <a:t>Be available</a:t>
            </a:r>
            <a:endParaRPr lang="en-US" sz="2800" dirty="0"/>
          </a:p>
          <a:p>
            <a:pPr marL="457200" lvl="0" indent="-228600">
              <a:buChar char="-"/>
            </a:pPr>
            <a:endParaRPr lang="en-US" sz="2800" dirty="0" smtClean="0"/>
          </a:p>
          <a:p>
            <a:pPr marL="457200" lvl="0" indent="-228600">
              <a:buChar char="-"/>
            </a:pPr>
            <a:r>
              <a:rPr lang="en-US" sz="2800" dirty="0" smtClean="0"/>
              <a:t>Be persistent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r>
              <a:rPr lang="en-US" sz="2800" dirty="0" smtClean="0"/>
              <a:t>Have high expectations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228600" lvl="0" indent="0">
              <a:buNone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5" y="2859596"/>
            <a:ext cx="17811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389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99090"/>
            <a:ext cx="8229600" cy="577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Visual Presence: </a:t>
            </a:r>
            <a:r>
              <a:rPr lang="en-US" dirty="0" smtClean="0"/>
              <a:t>Graphical Representations</a:t>
            </a:r>
            <a:endParaRPr lang="en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748093"/>
            <a:ext cx="7873299" cy="5214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buFont typeface="Wingdings 3" charset="2"/>
              <a:buChar char="-"/>
            </a:pPr>
            <a:r>
              <a:rPr lang="en-US" sz="2800" dirty="0" smtClean="0"/>
              <a:t>People </a:t>
            </a:r>
            <a:r>
              <a:rPr lang="en-US" sz="2800" dirty="0"/>
              <a:t>remember the </a:t>
            </a:r>
            <a:r>
              <a:rPr lang="en-US" sz="2800" dirty="0" smtClean="0"/>
              <a:t>picture</a:t>
            </a:r>
          </a:p>
          <a:p>
            <a:pPr marL="457200" indent="-228600">
              <a:buFont typeface="Wingdings 3" charset="2"/>
              <a:buChar char="-"/>
            </a:pPr>
            <a:endParaRPr lang="en-US" sz="2800" dirty="0" smtClean="0"/>
          </a:p>
          <a:p>
            <a:pPr marL="457200" lvl="0" indent="-228600">
              <a:buChar char="-"/>
            </a:pPr>
            <a:r>
              <a:rPr lang="en-US" sz="2800" dirty="0" smtClean="0"/>
              <a:t>Graphic organizer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r>
              <a:rPr lang="en-US" sz="2800" dirty="0" smtClean="0"/>
              <a:t>These change and gro</a:t>
            </a:r>
            <a:r>
              <a:rPr lang="en-US" sz="2800" dirty="0"/>
              <a:t>w</a:t>
            </a:r>
            <a:endParaRPr lang="en-US" sz="2800" dirty="0" smtClean="0"/>
          </a:p>
          <a:p>
            <a:pPr marL="457200" lvl="0" indent="-228600">
              <a:buChar char="-"/>
            </a:pPr>
            <a:endParaRPr lang="en-US" sz="2800" dirty="0"/>
          </a:p>
          <a:p>
            <a:pPr marL="228600" lvl="0" indent="0">
              <a:buNone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" sz="2800" dirty="0"/>
          </a:p>
        </p:txBody>
      </p:sp>
      <p:pic>
        <p:nvPicPr>
          <p:cNvPr id="7170" name="Picture 2" descr="http://www.oocities.org/heartland/prairie/2580/calvin-grap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70201"/>
            <a:ext cx="16764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9667" y="2417862"/>
            <a:ext cx="184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8113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67" y="2417862"/>
            <a:ext cx="184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9667" y="2417862"/>
            <a:ext cx="184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79667" y="2417862"/>
            <a:ext cx="30005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79667" y="2417862"/>
            <a:ext cx="184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79667" y="2417862"/>
            <a:ext cx="184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79667" y="2417862"/>
            <a:ext cx="184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5" name="Shape 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3305" y="262139"/>
            <a:ext cx="8477399" cy="44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4886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849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32" y="116763"/>
            <a:ext cx="6470177" cy="5026737"/>
          </a:xfrm>
          <a:ln w="57150" cmpd="sng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08000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76" y="382053"/>
            <a:ext cx="7578445" cy="45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466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597251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Personal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1026" name="Picture 2" descr="http://currentsurroundings.com/content/random/calvin-hobbes/calvin_and_hobbes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183" y="3165711"/>
            <a:ext cx="1642186" cy="164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68612" y="3514957"/>
            <a:ext cx="6619244" cy="597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Institutional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992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99090"/>
            <a:ext cx="8229600" cy="577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Building Capacity: </a:t>
            </a:r>
            <a:r>
              <a:rPr lang="en-US" dirty="0" smtClean="0"/>
              <a:t>Involve and Train</a:t>
            </a:r>
            <a:endParaRPr lang="en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748093"/>
            <a:ext cx="7873299" cy="5214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buFont typeface="Wingdings 3" charset="2"/>
              <a:buChar char="-"/>
            </a:pPr>
            <a:r>
              <a:rPr lang="en-US" sz="2800" dirty="0" smtClean="0"/>
              <a:t>Must be ongoing</a:t>
            </a:r>
          </a:p>
          <a:p>
            <a:pPr marL="457200" indent="-228600">
              <a:buFont typeface="Wingdings 3" charset="2"/>
              <a:buChar char="-"/>
            </a:pPr>
            <a:endParaRPr lang="en-US" sz="2800" dirty="0" smtClean="0"/>
          </a:p>
          <a:p>
            <a:pPr marL="457200" lvl="0" indent="-228600">
              <a:buChar char="-"/>
            </a:pPr>
            <a:r>
              <a:rPr lang="en-US" sz="2800" dirty="0" smtClean="0"/>
              <a:t>Must be flexible and multifaceted</a:t>
            </a:r>
          </a:p>
          <a:p>
            <a:pPr marL="228600" lvl="0" indent="0">
              <a:buNone/>
            </a:pPr>
            <a:endParaRPr lang="en-US" sz="2800" dirty="0"/>
          </a:p>
          <a:p>
            <a:pPr marL="457200" lvl="0" indent="-228600">
              <a:buChar char="-"/>
            </a:pPr>
            <a:r>
              <a:rPr lang="en-US" sz="2800" dirty="0" smtClean="0"/>
              <a:t>Give assignments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r>
              <a:rPr lang="en-US" sz="2800" dirty="0" smtClean="0"/>
              <a:t>Bring to conferences</a:t>
            </a:r>
          </a:p>
          <a:p>
            <a:pPr marL="457200" lvl="0" indent="-228600">
              <a:buChar char="-"/>
            </a:pPr>
            <a:endParaRPr lang="en-US" sz="2800" dirty="0" smtClean="0"/>
          </a:p>
          <a:p>
            <a:pPr marL="457200" lvl="0" indent="-228600">
              <a:buChar char="-"/>
            </a:pPr>
            <a:endParaRPr lang="en-US" sz="2800" dirty="0"/>
          </a:p>
          <a:p>
            <a:pPr marL="228600" lvl="0" indent="0">
              <a:buNone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" sz="2800" dirty="0"/>
          </a:p>
        </p:txBody>
      </p:sp>
      <p:pic>
        <p:nvPicPr>
          <p:cNvPr id="8194" name="Picture 2" descr="https://s-media-cache-ak0.pinimg.com/236x/be/df/6f/bedf6f0e7f3762609f43a5d9969048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028" y="3640552"/>
            <a:ext cx="1393541" cy="128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605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99090"/>
            <a:ext cx="8229600" cy="577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Building Capacity: </a:t>
            </a:r>
            <a:r>
              <a:rPr lang="en-US" dirty="0" smtClean="0"/>
              <a:t>Create Leaders</a:t>
            </a:r>
            <a:endParaRPr lang="en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748093"/>
            <a:ext cx="7873299" cy="5214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buFont typeface="Wingdings 3" charset="2"/>
              <a:buChar char="-"/>
            </a:pPr>
            <a:r>
              <a:rPr lang="en-US" sz="2800" dirty="0" smtClean="0"/>
              <a:t>Assessment coaches</a:t>
            </a:r>
          </a:p>
          <a:p>
            <a:pPr marL="457200" indent="-228600">
              <a:buFont typeface="Wingdings 3" charset="2"/>
              <a:buChar char="-"/>
            </a:pPr>
            <a:endParaRPr lang="en-US" sz="2800" dirty="0" smtClean="0"/>
          </a:p>
          <a:p>
            <a:pPr marL="457200" lvl="0" indent="-228600">
              <a:buChar char="-"/>
            </a:pPr>
            <a:r>
              <a:rPr lang="en-US" sz="2800" dirty="0" smtClean="0"/>
              <a:t>Ad-Hoc committee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r>
              <a:rPr lang="en-US" sz="2800" dirty="0" smtClean="0"/>
              <a:t>Working groups</a:t>
            </a:r>
          </a:p>
          <a:p>
            <a:pPr marL="228600" lvl="0" indent="0">
              <a:buNone/>
            </a:pPr>
            <a:endParaRPr lang="en-US" sz="2800" dirty="0" smtClean="0"/>
          </a:p>
          <a:p>
            <a:pPr marL="457200" lvl="0" indent="-228600">
              <a:buChar char="-"/>
            </a:pPr>
            <a:endParaRPr lang="en-US" sz="2800" dirty="0"/>
          </a:p>
          <a:p>
            <a:pPr marL="228600" lvl="0" indent="0">
              <a:buNone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" sz="2800" dirty="0"/>
          </a:p>
        </p:txBody>
      </p:sp>
      <p:pic>
        <p:nvPicPr>
          <p:cNvPr id="5122" name="Picture 2" descr="https://encrypted-tbn3.gstatic.com/images?q=tbn:ANd9GcRSlGYKzMAT_v3D5OeugQvb4YFZI4Za8aF1znaSbGrinKTbb1IK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52" y="3673174"/>
            <a:ext cx="1544377" cy="116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1321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99090"/>
            <a:ext cx="8229600" cy="577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Political Thinking: </a:t>
            </a:r>
            <a:r>
              <a:rPr lang="en-US" dirty="0" smtClean="0"/>
              <a:t>Manipulate</a:t>
            </a:r>
            <a:endParaRPr lang="en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748093"/>
            <a:ext cx="7873299" cy="5214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en-US" sz="2400" dirty="0" smtClean="0"/>
              <a:t>Engage key players</a:t>
            </a:r>
          </a:p>
          <a:p>
            <a:pPr marL="457200" lvl="0" indent="-228600">
              <a:buChar char="-"/>
            </a:pPr>
            <a:endParaRPr lang="en-US" sz="2400" dirty="0"/>
          </a:p>
          <a:p>
            <a:pPr marL="457200" lvl="0" indent="-228600">
              <a:buChar char="-"/>
            </a:pPr>
            <a:r>
              <a:rPr lang="en-US" sz="2400" dirty="0" smtClean="0"/>
              <a:t>Be pragmatic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r>
              <a:rPr lang="en-US" sz="2400" dirty="0" smtClean="0"/>
              <a:t>Create a timeline that delays divisive decisions</a:t>
            </a:r>
          </a:p>
          <a:p>
            <a:pPr marL="228600" lvl="0" indent="0">
              <a:buNone/>
            </a:pPr>
            <a:endParaRPr lang="en-US" sz="2800" dirty="0"/>
          </a:p>
          <a:p>
            <a:pPr marL="457200" indent="-228600">
              <a:buFont typeface="Wingdings 3" charset="2"/>
              <a:buChar char="-"/>
            </a:pPr>
            <a:r>
              <a:rPr lang="en-US" sz="2400" dirty="0"/>
              <a:t>Acknowledge “elephants in the room”</a:t>
            </a:r>
          </a:p>
          <a:p>
            <a:pPr marL="457200" lvl="0" indent="-228600">
              <a:buChar char="-"/>
            </a:pPr>
            <a:endParaRPr lang="en-US" sz="2800" dirty="0" smtClean="0"/>
          </a:p>
          <a:p>
            <a:pPr marL="457200" lvl="0" indent="-228600">
              <a:buChar char="-"/>
            </a:pPr>
            <a:endParaRPr lang="en-US" sz="2800" dirty="0"/>
          </a:p>
          <a:p>
            <a:pPr marL="228600" lvl="0" indent="0">
              <a:buNone/>
            </a:pPr>
            <a:endParaRPr lang="en-US" sz="2800" dirty="0"/>
          </a:p>
          <a:p>
            <a:pPr marL="228600" lvl="0" indent="0">
              <a:buNone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" sz="2800" dirty="0"/>
          </a:p>
        </p:txBody>
      </p:sp>
      <p:pic>
        <p:nvPicPr>
          <p:cNvPr id="4" name="Picture 2" descr="http://www.generationterrorists.com/graphics/calvin_ta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381" y="3636981"/>
            <a:ext cx="1504145" cy="122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8227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99090"/>
            <a:ext cx="8229600" cy="577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Political Thinking: </a:t>
            </a:r>
            <a:r>
              <a:rPr lang="en-US" dirty="0" smtClean="0"/>
              <a:t>Be Visible and Persistent</a:t>
            </a:r>
            <a:endParaRPr lang="en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748093"/>
            <a:ext cx="7873299" cy="5214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en-US" sz="2800" dirty="0" smtClean="0"/>
              <a:t>Vary input methods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r>
              <a:rPr lang="en-US" sz="2800" dirty="0" smtClean="0"/>
              <a:t>Walk the halls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r>
              <a:rPr lang="en-US" sz="2800" dirty="0" smtClean="0"/>
              <a:t>Manage up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r>
              <a:rPr lang="en-US" sz="2800" dirty="0" smtClean="0"/>
              <a:t>Manage momentum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228600" lvl="0" indent="0">
              <a:buNone/>
            </a:pPr>
            <a:endParaRPr lang="en-US" sz="2800" dirty="0"/>
          </a:p>
          <a:p>
            <a:pPr marL="228600" lvl="0" indent="0">
              <a:buNone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19" y="3118338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225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99090"/>
            <a:ext cx="8229600" cy="577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Political Thinking: </a:t>
            </a:r>
            <a:r>
              <a:rPr lang="en-US" dirty="0" smtClean="0"/>
              <a:t>Manage Saboteurs</a:t>
            </a:r>
            <a:endParaRPr lang="en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748093"/>
            <a:ext cx="7873299" cy="5214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en-US" sz="2800" dirty="0" smtClean="0"/>
              <a:t>Meanies, jealous heads, derailers, bandwagon jumpers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r>
              <a:rPr lang="en-US" sz="2800" dirty="0" smtClean="0"/>
              <a:t>Kill with kindness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r>
              <a:rPr lang="en-US" sz="2800" dirty="0" smtClean="0"/>
              <a:t>Involve them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228600" lvl="0" indent="0">
              <a:buNone/>
            </a:pPr>
            <a:endParaRPr lang="en-US" sz="2800" dirty="0"/>
          </a:p>
          <a:p>
            <a:pPr marL="228600" lvl="0" indent="0">
              <a:buNone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25" y="3614737"/>
            <a:ext cx="11334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772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99090"/>
            <a:ext cx="8229600" cy="577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Political Thinking: </a:t>
            </a:r>
            <a:r>
              <a:rPr lang="en-US" dirty="0" smtClean="0"/>
              <a:t>Vinick Method</a:t>
            </a:r>
            <a:endParaRPr lang="en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748093"/>
            <a:ext cx="7873299" cy="5214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en-US" sz="2800" dirty="0"/>
              <a:t>https://youtu.be/TApuihxNsKU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228600" lvl="0" indent="0">
              <a:buNone/>
            </a:pPr>
            <a:endParaRPr lang="en-US" sz="2800" dirty="0"/>
          </a:p>
          <a:p>
            <a:pPr marL="228600" lvl="0" indent="0">
              <a:buNone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1841574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Key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Appealing to Higher Ideals</a:t>
            </a:r>
          </a:p>
          <a:p>
            <a:r>
              <a:rPr lang="en-US" sz="2400" dirty="0"/>
              <a:t>Strategic Leadership</a:t>
            </a:r>
          </a:p>
          <a:p>
            <a:r>
              <a:rPr lang="en-US" sz="2400" dirty="0" smtClean="0"/>
              <a:t>Visual Presence</a:t>
            </a:r>
          </a:p>
          <a:p>
            <a:r>
              <a:rPr lang="en-US" sz="2400" dirty="0"/>
              <a:t>Building </a:t>
            </a:r>
            <a:r>
              <a:rPr lang="en-US" sz="2400" dirty="0" smtClean="0"/>
              <a:t>Capacity</a:t>
            </a:r>
          </a:p>
          <a:p>
            <a:r>
              <a:rPr lang="en-US" sz="2400" dirty="0" smtClean="0"/>
              <a:t>Political Thinking</a:t>
            </a:r>
            <a:endParaRPr lang="en-US" sz="2400" dirty="0"/>
          </a:p>
        </p:txBody>
      </p:sp>
      <p:pic>
        <p:nvPicPr>
          <p:cNvPr id="10242" name="Picture 2" descr="http://qph.is.quoracdn.net/main-qimg-66dd2224208ec78a583227a8ca921672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85" y="3231174"/>
            <a:ext cx="1529308" cy="161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4181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748092"/>
            <a:ext cx="8229600" cy="29016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en-US" sz="2400" dirty="0" smtClean="0"/>
              <a:t>We would love to talk to you more about anything we have done here or what you are doing on your campus.</a:t>
            </a:r>
          </a:p>
          <a:p>
            <a:pPr marL="457200" lvl="0" indent="-228600">
              <a:buChar char="-"/>
            </a:pPr>
            <a:endParaRPr lang="en-US" sz="2400" dirty="0"/>
          </a:p>
          <a:p>
            <a:pPr marL="457200" lvl="0" indent="-228600">
              <a:buChar char="-"/>
            </a:pPr>
            <a:r>
              <a:rPr lang="en-US" sz="2400" dirty="0" smtClean="0"/>
              <a:t>Jacob.Amidon@flcc.edu</a:t>
            </a:r>
          </a:p>
          <a:p>
            <a:pPr marL="457200" lvl="0" indent="-228600">
              <a:buChar char="-"/>
            </a:pPr>
            <a:endParaRPr lang="en-US" sz="2400" dirty="0"/>
          </a:p>
          <a:p>
            <a:pPr marL="457200" lvl="0" indent="-228600">
              <a:buChar char="-"/>
            </a:pPr>
            <a:r>
              <a:rPr lang="en-US" sz="2400" dirty="0" err="1" smtClean="0"/>
              <a:t>Debora.Ortloff@flcc.edu</a:t>
            </a:r>
            <a:endParaRPr lang="en-US" sz="2400" dirty="0" smtClean="0"/>
          </a:p>
          <a:p>
            <a:pPr marL="457200" lvl="0" indent="-228600">
              <a:buChar char="-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2762119"/>
            <a:ext cx="2305050" cy="1981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900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202" y="322845"/>
            <a:ext cx="5750179" cy="4467364"/>
          </a:xfrm>
          <a:ln w="57150" cmpd="sng">
            <a:solidFill>
              <a:schemeClr val="tx2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23363" y="371975"/>
            <a:ext cx="2065498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/>
                <a:cs typeface="Century Gothic"/>
              </a:rPr>
              <a:t>Key Features 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4 college-wide values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All outcomes driven 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First year experience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Capstone experience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Explicit inclusion of co-curricular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284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Key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Appealing to Higher Ideals</a:t>
            </a:r>
          </a:p>
          <a:p>
            <a:r>
              <a:rPr lang="en-US" sz="2400" dirty="0"/>
              <a:t>Strategic Leadership</a:t>
            </a:r>
          </a:p>
          <a:p>
            <a:r>
              <a:rPr lang="en-US" sz="2400" dirty="0" smtClean="0"/>
              <a:t>Visual Presence</a:t>
            </a:r>
          </a:p>
          <a:p>
            <a:r>
              <a:rPr lang="en-US" sz="2400" dirty="0"/>
              <a:t>Building </a:t>
            </a:r>
            <a:r>
              <a:rPr lang="en-US" sz="2400" dirty="0" smtClean="0"/>
              <a:t>Capacity</a:t>
            </a:r>
          </a:p>
          <a:p>
            <a:r>
              <a:rPr lang="en-US" sz="2400" dirty="0" smtClean="0"/>
              <a:t>Political Thinking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868" r="61330"/>
          <a:stretch/>
        </p:blipFill>
        <p:spPr>
          <a:xfrm>
            <a:off x="6972414" y="2947821"/>
            <a:ext cx="1858259" cy="210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59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99090"/>
            <a:ext cx="8229600" cy="577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Appealing to Higher Ideals</a:t>
            </a:r>
            <a:endParaRPr lang="en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748093"/>
            <a:ext cx="7873299" cy="5214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en-US" sz="2800" dirty="0" smtClean="0"/>
              <a:t>Educators are idealists</a:t>
            </a:r>
          </a:p>
          <a:p>
            <a:pPr marL="228600" lvl="0" indent="0">
              <a:buNone/>
            </a:pPr>
            <a:endParaRPr lang="en-US" sz="2800" dirty="0" smtClean="0"/>
          </a:p>
          <a:p>
            <a:pPr marL="457200" lvl="0" indent="-228600">
              <a:buChar char="-"/>
            </a:pPr>
            <a:r>
              <a:rPr lang="en-US" sz="2800" dirty="0" smtClean="0"/>
              <a:t>Be </a:t>
            </a:r>
            <a:r>
              <a:rPr lang="en-US" sz="2800" dirty="0"/>
              <a:t>bold and let everyone know </a:t>
            </a:r>
            <a:r>
              <a:rPr lang="en-US" sz="2800" dirty="0" smtClean="0"/>
              <a:t>it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r>
              <a:rPr lang="en-US" sz="2800" dirty="0" smtClean="0"/>
              <a:t>Tailor your message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r>
              <a:rPr lang="en-US" sz="2800" dirty="0" smtClean="0"/>
              <a:t>This underpins all other strategies</a:t>
            </a:r>
            <a:endParaRPr lang="en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022121"/>
            <a:ext cx="1525831" cy="19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384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15000"/>
          </a:schemeClr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99090"/>
            <a:ext cx="8229600" cy="577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Q: Why do you and I do this?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2190225"/>
            <a:ext cx="5691352" cy="5214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dirty="0"/>
              <a:t>A: Because education matters</a:t>
            </a:r>
          </a:p>
        </p:txBody>
      </p:sp>
      <p:pic>
        <p:nvPicPr>
          <p:cNvPr id="1028" name="Picture 4" descr="http://vignette4.wikia.nocookie.net/candh/images/e/ed/Miss_Wormwood_final_.png/revision/latest?cb=201202051427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3474148"/>
            <a:ext cx="117157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99090"/>
            <a:ext cx="8229600" cy="577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/>
              <a:t>Q: Why do we have faculty? 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199" y="2190225"/>
            <a:ext cx="7557989" cy="5214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800"/>
              <a:t>A: </a:t>
            </a:r>
            <a:r>
              <a:rPr lang="en" sz="2800" smtClean="0"/>
              <a:t>To define </a:t>
            </a:r>
            <a:r>
              <a:rPr lang="en" sz="2800"/>
              <a:t>and defend the curriculum</a:t>
            </a:r>
          </a:p>
          <a:p>
            <a:pPr>
              <a:spcBef>
                <a:spcPts val="0"/>
              </a:spcBef>
              <a:buNone/>
            </a:pPr>
            <a:endParaRPr lang="en"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188" y="3895153"/>
            <a:ext cx="8763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025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99090"/>
            <a:ext cx="8229600" cy="577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/>
              <a:t>Q: What is the purpose of assessment?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199" y="2190225"/>
            <a:ext cx="7873299" cy="5214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800"/>
              <a:t>A: To</a:t>
            </a:r>
            <a:r>
              <a:rPr lang="en" sz="2800" smtClean="0"/>
              <a:t> </a:t>
            </a:r>
            <a:r>
              <a:rPr lang="en" sz="2800"/>
              <a:t>define and defend the </a:t>
            </a:r>
            <a:r>
              <a:rPr lang="en" sz="2800" smtClean="0"/>
              <a:t>curriculum</a:t>
            </a:r>
            <a:endParaRPr lang="en" sz="2800"/>
          </a:p>
        </p:txBody>
      </p:sp>
      <p:sp>
        <p:nvSpPr>
          <p:cNvPr id="4" name="Shape 38"/>
          <p:cNvSpPr txBox="1">
            <a:spLocks/>
          </p:cNvSpPr>
          <p:nvPr/>
        </p:nvSpPr>
        <p:spPr>
          <a:xfrm>
            <a:off x="906516" y="2664320"/>
            <a:ext cx="7873299" cy="52144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57175" indent="-257175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None/>
            </a:pPr>
            <a:r>
              <a:rPr lang="en" sz="2800" smtClean="0"/>
              <a:t>through a process of professional inquiry</a:t>
            </a:r>
            <a:endParaRPr lang="en" sz="2800"/>
          </a:p>
        </p:txBody>
      </p:sp>
      <p:sp>
        <p:nvSpPr>
          <p:cNvPr id="5" name="Shape 38"/>
          <p:cNvSpPr txBox="1">
            <a:spLocks/>
          </p:cNvSpPr>
          <p:nvPr/>
        </p:nvSpPr>
        <p:spPr>
          <a:xfrm>
            <a:off x="906516" y="3097273"/>
            <a:ext cx="7873299" cy="52144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57175" indent="-257175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None/>
            </a:pPr>
            <a:r>
              <a:rPr lang="en" sz="2800" dirty="0" smtClean="0"/>
              <a:t>in order to improve student learning</a:t>
            </a:r>
          </a:p>
          <a:p>
            <a:pPr>
              <a:buFont typeface="Wingdings 3" charset="2"/>
              <a:buNone/>
            </a:pPr>
            <a:endParaRPr lang="en" sz="2800" dirty="0"/>
          </a:p>
        </p:txBody>
      </p:sp>
      <p:pic>
        <p:nvPicPr>
          <p:cNvPr id="2050" name="Picture 2" descr="http://currentsurroundings.com/content/random/calvin-hobbes/calvin_and_hobbes_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60" y="3683660"/>
            <a:ext cx="1125940" cy="112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710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599090"/>
            <a:ext cx="8229600" cy="5776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Strategic Leadership: Be Faculty Led</a:t>
            </a:r>
            <a:endParaRPr lang="en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748093"/>
            <a:ext cx="7873299" cy="5214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-"/>
            </a:pPr>
            <a:r>
              <a:rPr lang="en-US" sz="2800" dirty="0" smtClean="0"/>
              <a:t>Faculty care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r>
              <a:rPr lang="en-US" sz="2800" dirty="0" smtClean="0"/>
              <a:t>Faculty need opportunities to lead</a:t>
            </a:r>
          </a:p>
          <a:p>
            <a:pPr marL="228600" lvl="0" indent="0">
              <a:buNone/>
            </a:pPr>
            <a:endParaRPr lang="en-US" sz="2800" dirty="0" smtClean="0"/>
          </a:p>
          <a:p>
            <a:pPr marL="457200" lvl="0" indent="-228600">
              <a:buChar char="-"/>
            </a:pPr>
            <a:r>
              <a:rPr lang="en-US" sz="2800" dirty="0" smtClean="0"/>
              <a:t>Mistrust of administration</a:t>
            </a:r>
          </a:p>
          <a:p>
            <a:pPr marL="457200" lvl="0" indent="-228600">
              <a:buChar char="-"/>
            </a:pPr>
            <a:endParaRPr lang="en-US" sz="2800" dirty="0"/>
          </a:p>
          <a:p>
            <a:pPr marL="457200" lvl="0" indent="-228600">
              <a:buChar char="-"/>
            </a:pPr>
            <a:endParaRPr lang="en" sz="2800" dirty="0"/>
          </a:p>
        </p:txBody>
      </p:sp>
      <p:pic>
        <p:nvPicPr>
          <p:cNvPr id="3074" name="Picture 2" descr="http://www.wallpaperno.com/thumbnails/detail/20121028/calvin%20and%20hobbes%20snowmen%201680x1050%20wallpaper_www.wallpaperno.com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99" y="3603009"/>
            <a:ext cx="2007655" cy="12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6395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1083</TotalTime>
  <Words>650</Words>
  <Application>Microsoft Office PowerPoint</Application>
  <PresentationFormat>On-screen Show (16:9)</PresentationFormat>
  <Paragraphs>192</Paragraphs>
  <Slides>27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Ion Boardroom</vt:lpstr>
      <vt:lpstr>Strategic Moves: Building Consensus in Service of Lasting Teaching and Learning Reform </vt:lpstr>
      <vt:lpstr>Background</vt:lpstr>
      <vt:lpstr>PowerPoint Presentation</vt:lpstr>
      <vt:lpstr>Five Key Strategies</vt:lpstr>
      <vt:lpstr>Appealing to Higher Ideals</vt:lpstr>
      <vt:lpstr>Q: Why do you and I do this?</vt:lpstr>
      <vt:lpstr>Q: Why do we have faculty? </vt:lpstr>
      <vt:lpstr>Q: What is the purpose of assessment?</vt:lpstr>
      <vt:lpstr>Strategic Leadership: Be Faculty Led</vt:lpstr>
      <vt:lpstr>Strategic Leadership: Use Governance</vt:lpstr>
      <vt:lpstr>Strategic Leadership: Incremental Voting</vt:lpstr>
      <vt:lpstr>PowerPoint Presentation</vt:lpstr>
      <vt:lpstr>Strategic Leadership: Have a Good Partner</vt:lpstr>
      <vt:lpstr>Visual Presence: Leadership Presence</vt:lpstr>
      <vt:lpstr>Visual Presence: Graphical Representations</vt:lpstr>
      <vt:lpstr>PowerPoint Presentation</vt:lpstr>
      <vt:lpstr>PowerPoint Presentation</vt:lpstr>
      <vt:lpstr>PowerPoint Presentation</vt:lpstr>
      <vt:lpstr>PowerPoint Presentation</vt:lpstr>
      <vt:lpstr>Building Capacity: Involve and Train</vt:lpstr>
      <vt:lpstr>Building Capacity: Create Leaders</vt:lpstr>
      <vt:lpstr>Political Thinking: Manipulate</vt:lpstr>
      <vt:lpstr>Political Thinking: Be Visible and Persistent</vt:lpstr>
      <vt:lpstr>Political Thinking: Manage Saboteurs</vt:lpstr>
      <vt:lpstr>Political Thinking: Vinick Method</vt:lpstr>
      <vt:lpstr>Five Key Strategies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Owned</dc:title>
  <dc:creator>Luke</dc:creator>
  <cp:lastModifiedBy>Snyder,Tracey</cp:lastModifiedBy>
  <cp:revision>45</cp:revision>
  <dcterms:modified xsi:type="dcterms:W3CDTF">2015-12-03T13:45:08Z</dcterms:modified>
</cp:coreProperties>
</file>