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8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1" r:id="rId26"/>
    <p:sldId id="282" r:id="rId27"/>
    <p:sldId id="283" r:id="rId28"/>
    <p:sldId id="284" r:id="rId29"/>
    <p:sldId id="285" r:id="rId30"/>
    <p:sldId id="286" r:id="rId31"/>
    <p:sldId id="287" r:id="rId32"/>
    <p:sldId id="290" r:id="rId33"/>
    <p:sldId id="291" r:id="rId34"/>
    <p:sldId id="292" r:id="rId35"/>
    <p:sldId id="293" r:id="rId36"/>
    <p:sldId id="302" r:id="rId37"/>
    <p:sldId id="294" r:id="rId38"/>
    <p:sldId id="295" r:id="rId39"/>
    <p:sldId id="314" r:id="rId40"/>
    <p:sldId id="303" r:id="rId41"/>
    <p:sldId id="315" r:id="rId42"/>
    <p:sldId id="304" r:id="rId43"/>
    <p:sldId id="316" r:id="rId44"/>
    <p:sldId id="317" r:id="rId45"/>
    <p:sldId id="296" r:id="rId46"/>
    <p:sldId id="297" r:id="rId47"/>
    <p:sldId id="298" r:id="rId48"/>
    <p:sldId id="299" r:id="rId49"/>
    <p:sldId id="300" r:id="rId50"/>
    <p:sldId id="305" r:id="rId51"/>
    <p:sldId id="306" r:id="rId52"/>
    <p:sldId id="307" r:id="rId53"/>
    <p:sldId id="308" r:id="rId54"/>
    <p:sldId id="309" r:id="rId55"/>
    <p:sldId id="310" r:id="rId56"/>
    <p:sldId id="311" r:id="rId57"/>
    <p:sldId id="312" r:id="rId58"/>
    <p:sldId id="301" r:id="rId59"/>
    <p:sldId id="313"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4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022FE02-3E94-4E4A-AE87-C1A32184DBE7}" type="datetimeFigureOut">
              <a:rPr lang="en-US" smtClean="0"/>
              <a:pPr/>
              <a:t>10/21/2010</a:t>
            </a:fld>
            <a:endParaRPr lang="en-US"/>
          </a:p>
        </p:txBody>
      </p:sp>
      <p:sp>
        <p:nvSpPr>
          <p:cNvPr id="16" name="Slide Number Placeholder 15"/>
          <p:cNvSpPr>
            <a:spLocks noGrp="1"/>
          </p:cNvSpPr>
          <p:nvPr>
            <p:ph type="sldNum" sz="quarter" idx="11"/>
          </p:nvPr>
        </p:nvSpPr>
        <p:spPr/>
        <p:txBody>
          <a:bodyPr/>
          <a:lstStyle/>
          <a:p>
            <a:fld id="{B0AB74B6-127D-425D-AE7D-9FEDC68DC9DD}"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22FE02-3E94-4E4A-AE87-C1A32184DBE7}" type="datetimeFigureOut">
              <a:rPr lang="en-US" smtClean="0"/>
              <a:pPr/>
              <a:t>10/21/2010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B74B6-127D-425D-AE7D-9FEDC68DC9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22FE02-3E94-4E4A-AE87-C1A32184DBE7}" type="datetimeFigureOut">
              <a:rPr lang="en-US" smtClean="0"/>
              <a:pPr/>
              <a:t>10/21/2010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B74B6-127D-425D-AE7D-9FEDC68DC9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022FE02-3E94-4E4A-AE87-C1A32184DBE7}" type="datetimeFigureOut">
              <a:rPr lang="en-US" smtClean="0"/>
              <a:pPr/>
              <a:t>10/21/2010</a:t>
            </a:fld>
            <a:endParaRPr lang="en-US"/>
          </a:p>
        </p:txBody>
      </p:sp>
      <p:sp>
        <p:nvSpPr>
          <p:cNvPr id="15" name="Slide Number Placeholder 14"/>
          <p:cNvSpPr>
            <a:spLocks noGrp="1"/>
          </p:cNvSpPr>
          <p:nvPr>
            <p:ph type="sldNum" sz="quarter" idx="15"/>
          </p:nvPr>
        </p:nvSpPr>
        <p:spPr/>
        <p:txBody>
          <a:bodyPr/>
          <a:lstStyle>
            <a:lvl1pPr algn="ctr">
              <a:defRPr/>
            </a:lvl1pPr>
          </a:lstStyle>
          <a:p>
            <a:fld id="{B0AB74B6-127D-425D-AE7D-9FEDC68DC9DD}"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022FE02-3E94-4E4A-AE87-C1A32184DBE7}" type="datetimeFigureOut">
              <a:rPr lang="en-US" smtClean="0"/>
              <a:pPr/>
              <a:t>10/21/2010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B74B6-127D-425D-AE7D-9FEDC68DC9DD}"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022FE02-3E94-4E4A-AE87-C1A32184DBE7}" type="datetimeFigureOut">
              <a:rPr lang="en-US" smtClean="0"/>
              <a:pPr/>
              <a:t>10/21/2010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B74B6-127D-425D-AE7D-9FEDC68DC9DD}"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0AB74B6-127D-425D-AE7D-9FEDC68DC9DD}"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022FE02-3E94-4E4A-AE87-C1A32184DBE7}" type="datetimeFigureOut">
              <a:rPr lang="en-US" smtClean="0"/>
              <a:pPr/>
              <a:t>10/21/2010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022FE02-3E94-4E4A-AE87-C1A32184DBE7}" type="datetimeFigureOut">
              <a:rPr lang="en-US" smtClean="0"/>
              <a:pPr/>
              <a:t>10/21/2010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AB74B6-127D-425D-AE7D-9FEDC68DC9DD}"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FE02-3E94-4E4A-AE87-C1A32184DBE7}" type="datetimeFigureOut">
              <a:rPr lang="en-US" smtClean="0"/>
              <a:pPr/>
              <a:t>10/21/2010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AB74B6-127D-425D-AE7D-9FEDC68DC9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022FE02-3E94-4E4A-AE87-C1A32184DBE7}" type="datetimeFigureOut">
              <a:rPr lang="en-US" smtClean="0"/>
              <a:pPr/>
              <a:t>10/21/2010</a:t>
            </a:fld>
            <a:endParaRPr lang="en-US"/>
          </a:p>
        </p:txBody>
      </p:sp>
      <p:sp>
        <p:nvSpPr>
          <p:cNvPr id="9" name="Slide Number Placeholder 8"/>
          <p:cNvSpPr>
            <a:spLocks noGrp="1"/>
          </p:cNvSpPr>
          <p:nvPr>
            <p:ph type="sldNum" sz="quarter" idx="15"/>
          </p:nvPr>
        </p:nvSpPr>
        <p:spPr/>
        <p:txBody>
          <a:bodyPr/>
          <a:lstStyle/>
          <a:p>
            <a:fld id="{B0AB74B6-127D-425D-AE7D-9FEDC68DC9DD}"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022FE02-3E94-4E4A-AE87-C1A32184DBE7}" type="datetimeFigureOut">
              <a:rPr lang="en-US" smtClean="0"/>
              <a:pPr/>
              <a:t>10/21/2010</a:t>
            </a:fld>
            <a:endParaRPr lang="en-US"/>
          </a:p>
        </p:txBody>
      </p:sp>
      <p:sp>
        <p:nvSpPr>
          <p:cNvPr id="9" name="Slide Number Placeholder 8"/>
          <p:cNvSpPr>
            <a:spLocks noGrp="1"/>
          </p:cNvSpPr>
          <p:nvPr>
            <p:ph type="sldNum" sz="quarter" idx="11"/>
          </p:nvPr>
        </p:nvSpPr>
        <p:spPr/>
        <p:txBody>
          <a:bodyPr/>
          <a:lstStyle/>
          <a:p>
            <a:fld id="{B0AB74B6-127D-425D-AE7D-9FEDC68DC9DD}"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022FE02-3E94-4E4A-AE87-C1A32184DBE7}" type="datetimeFigureOut">
              <a:rPr lang="en-US" smtClean="0"/>
              <a:pPr/>
              <a:t>10/21/2010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0AB74B6-127D-425D-AE7D-9FEDC68DC9DD}"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DrexelLawSBAFinance@gmail.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Lawres@drexel.edu"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chestnutstreetcaterers.com/documents/ChestnutJust4U.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kpo25@drexel.edu" TargetMode="External"/><Relationship Id="rId2" Type="http://schemas.openxmlformats.org/officeDocument/2006/relationships/hyperlink" Target="mailto:ajb52@drexel.edu" TargetMode="External"/><Relationship Id="rId1" Type="http://schemas.openxmlformats.org/officeDocument/2006/relationships/slideLayout" Target="../slideLayouts/slideLayout2.xml"/><Relationship Id="rId4" Type="http://schemas.openxmlformats.org/officeDocument/2006/relationships/hyperlink" Target="mailto:jla45@drexel.edu"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hyperlink" Target="http://drexel.edu/law/StudentOrgs/"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mailto:marcluckey@gmail.com" TargetMode="External"/><Relationship Id="rId2" Type="http://schemas.openxmlformats.org/officeDocument/2006/relationships/hyperlink" Target="mailto:sbalaw@drexel.edu" TargetMode="External"/><Relationship Id="rId1" Type="http://schemas.openxmlformats.org/officeDocument/2006/relationships/slideLayout" Target="../slideLayouts/slideLayout2.xml"/><Relationship Id="rId6" Type="http://schemas.openxmlformats.org/officeDocument/2006/relationships/hyperlink" Target="mailto:benjamin.j.simmons@gmail.com" TargetMode="External"/><Relationship Id="rId5" Type="http://schemas.openxmlformats.org/officeDocument/2006/relationships/hyperlink" Target="mailto:smc322@drexel.edu" TargetMode="External"/><Relationship Id="rId4" Type="http://schemas.openxmlformats.org/officeDocument/2006/relationships/hyperlink" Target="mailto:jdl52@drexel.edu"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Presented by the </a:t>
            </a:r>
          </a:p>
          <a:p>
            <a:r>
              <a:rPr lang="en-US" dirty="0" smtClean="0"/>
              <a:t>Student Bar Association</a:t>
            </a:r>
            <a:endParaRPr lang="en-US" dirty="0"/>
          </a:p>
        </p:txBody>
      </p:sp>
      <p:sp>
        <p:nvSpPr>
          <p:cNvPr id="2" name="Title 1"/>
          <p:cNvSpPr>
            <a:spLocks noGrp="1"/>
          </p:cNvSpPr>
          <p:nvPr>
            <p:ph type="ctrTitle"/>
          </p:nvPr>
        </p:nvSpPr>
        <p:spPr/>
        <p:txBody>
          <a:bodyPr/>
          <a:lstStyle/>
          <a:p>
            <a:r>
              <a:rPr lang="en-US" dirty="0" smtClean="0"/>
              <a:t>Student Organization Leadership Training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Types of Funding</a:t>
            </a:r>
            <a:endParaRPr lang="en-US" dirty="0" smtClean="0"/>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Submitting a Budget</a:t>
            </a:r>
            <a:endParaRPr lang="en-US" dirty="0" smtClean="0"/>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Office Hours</a:t>
            </a:r>
            <a:endParaRPr lang="en-US" dirty="0" smtClean="0"/>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Reimbursements for Expenditures</a:t>
            </a:r>
            <a:endParaRPr lang="en-US" dirty="0" smtClean="0"/>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$99 Policy</a:t>
            </a:r>
            <a:endParaRPr lang="en-US" dirty="0" smtClean="0"/>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Petty Cash</a:t>
            </a:r>
            <a:endParaRPr lang="en-US" dirty="0" smtClean="0"/>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Additional Funding Requests</a:t>
            </a:r>
            <a:endParaRPr lang="en-US" dirty="0" smtClean="0"/>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Depositing Funds Into Group Account</a:t>
            </a:r>
            <a:endParaRPr lang="en-US" dirty="0" smtClean="0"/>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Travel Policies</a:t>
            </a:r>
          </a:p>
          <a:p>
            <a:pPr>
              <a:buNone/>
            </a:pPr>
            <a:endParaRPr lang="en-US" dirty="0"/>
          </a:p>
        </p:txBody>
      </p:sp>
      <p:sp>
        <p:nvSpPr>
          <p:cNvPr id="2" name="Title 1"/>
          <p:cNvSpPr>
            <a:spLocks noGrp="1"/>
          </p:cNvSpPr>
          <p:nvPr>
            <p:ph type="title"/>
          </p:nvPr>
        </p:nvSpPr>
        <p:spPr/>
        <p:txBody>
          <a:bodyPr/>
          <a:lstStyle/>
          <a:p>
            <a:r>
              <a:rPr lang="en-US" dirty="0" smtClean="0"/>
              <a:t>Important Topics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SBA Funding</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2300" dirty="0" smtClean="0">
                <a:solidFill>
                  <a:srgbClr val="FFFFFF"/>
                </a:solidFill>
                <a:latin typeface="Tahoma" pitchFamily="34" charset="0"/>
              </a:rPr>
              <a:t>Each year, the SBA will approve an annual budget allocation for each student organization.</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2300" dirty="0" smtClean="0">
                <a:solidFill>
                  <a:srgbClr val="FFFFFF"/>
                </a:solidFill>
                <a:latin typeface="Tahoma" pitchFamily="34" charset="0"/>
              </a:rPr>
              <a:t>Some student organizations may carry over budget reserves from a prior year if the money was raised outside of SBA funding.</a:t>
            </a:r>
            <a:endParaRPr lang="en-US" dirty="0" smtClean="0"/>
          </a:p>
          <a:p>
            <a:pPr lvl="1" indent="-342900">
              <a:lnSpc>
                <a:spcPct val="95000"/>
              </a:lnSpc>
              <a:spcBef>
                <a:spcPct val="0"/>
              </a:spcBef>
              <a:buClr>
                <a:srgbClr val="FFFFFF"/>
              </a:buClr>
              <a:buFontTx/>
              <a:buChar char="•"/>
            </a:pPr>
            <a:endParaRPr lang="en-US" sz="36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Fundraising, Dues &amp; Donations</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dirty="0" smtClean="0">
                <a:solidFill>
                  <a:srgbClr val="FFFFFF"/>
                </a:solidFill>
                <a:latin typeface="Tahoma" pitchFamily="34" charset="0"/>
              </a:rPr>
              <a:t>Student organization may host fundraisers to raise funds outside of the SBA budget allocation.</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dirty="0" smtClean="0">
                <a:solidFill>
                  <a:srgbClr val="FFFFFF"/>
                </a:solidFill>
                <a:latin typeface="Tahoma" pitchFamily="34" charset="0"/>
              </a:rPr>
              <a:t>Some student organizations may charge dues and these dues are considered outside of the SBA budget allocation.</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dirty="0" smtClean="0">
                <a:solidFill>
                  <a:srgbClr val="FFFFFF"/>
                </a:solidFill>
                <a:latin typeface="Tahoma" pitchFamily="34" charset="0"/>
              </a:rPr>
              <a:t>Donations which are made directly to a student organization will be considered funding outside of the SBA budget allocation.</a:t>
            </a:r>
          </a:p>
          <a:p>
            <a:endParaRPr lang="en-US" dirty="0"/>
          </a:p>
        </p:txBody>
      </p:sp>
      <p:sp>
        <p:nvSpPr>
          <p:cNvPr id="2" name="Title 1"/>
          <p:cNvSpPr>
            <a:spLocks noGrp="1"/>
          </p:cNvSpPr>
          <p:nvPr>
            <p:ph type="title"/>
          </p:nvPr>
        </p:nvSpPr>
        <p:spPr/>
        <p:txBody>
          <a:bodyPr/>
          <a:lstStyle/>
          <a:p>
            <a:r>
              <a:rPr lang="en-US" dirty="0" smtClean="0"/>
              <a:t>Funding Options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1" indent="-342900">
              <a:lnSpc>
                <a:spcPct val="95000"/>
              </a:lnSpc>
              <a:spcBef>
                <a:spcPct val="0"/>
              </a:spcBef>
              <a:buClr>
                <a:srgbClr val="FFFFFF"/>
              </a:buClr>
              <a:buFontTx/>
              <a:buChar char="•"/>
            </a:pPr>
            <a:r>
              <a:rPr lang="en-US" sz="2900" dirty="0" smtClean="0">
                <a:solidFill>
                  <a:srgbClr val="FFFFFF"/>
                </a:solidFill>
                <a:latin typeface="Tahoma" pitchFamily="34" charset="0"/>
              </a:rPr>
              <a:t>Must complete Annual Budget Request Form</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2900" dirty="0" smtClean="0">
                <a:solidFill>
                  <a:srgbClr val="FFFFFF"/>
                </a:solidFill>
                <a:latin typeface="Tahoma" pitchFamily="34" charset="0"/>
              </a:rPr>
              <a:t>Signed by Treasurer &amp; President of student organization.</a:t>
            </a:r>
          </a:p>
          <a:p>
            <a:pPr marL="857250" lvl="2" indent="-285750">
              <a:lnSpc>
                <a:spcPct val="95000"/>
              </a:lnSpc>
              <a:spcBef>
                <a:spcPct val="0"/>
              </a:spcBef>
              <a:buClr>
                <a:srgbClr val="FFFFFF"/>
              </a:buClr>
              <a:buSzPct val="80000"/>
              <a:buFont typeface="Courier New" pitchFamily="49" charset="0"/>
              <a:buChar char="o"/>
            </a:pPr>
            <a:r>
              <a:rPr lang="en-US" sz="2900" dirty="0" smtClean="0">
                <a:solidFill>
                  <a:srgbClr val="FFFFFF"/>
                </a:solidFill>
                <a:latin typeface="Tahoma" pitchFamily="34" charset="0"/>
              </a:rPr>
              <a:t>Submit to VP of Finance, Ben Simmons</a:t>
            </a:r>
          </a:p>
          <a:p>
            <a:pPr marL="857250" lvl="2" indent="-285750">
              <a:lnSpc>
                <a:spcPct val="95000"/>
              </a:lnSpc>
              <a:spcBef>
                <a:spcPct val="0"/>
              </a:spcBef>
              <a:buClr>
                <a:srgbClr val="FFFFFF"/>
              </a:buClr>
              <a:buSzPct val="80000"/>
              <a:buFont typeface="Courier New" pitchFamily="49" charset="0"/>
              <a:buChar char="o"/>
            </a:pPr>
            <a:r>
              <a:rPr lang="en-US" sz="2900" dirty="0" smtClean="0">
                <a:solidFill>
                  <a:srgbClr val="FFFFFF"/>
                </a:solidFill>
                <a:latin typeface="Tahoma" pitchFamily="34" charset="0"/>
              </a:rPr>
              <a:t>Benjamin.j.simmons@gmail.com</a:t>
            </a:r>
          </a:p>
          <a:p>
            <a:pPr lvl="1" indent="-342900">
              <a:lnSpc>
                <a:spcPct val="95000"/>
              </a:lnSpc>
              <a:spcBef>
                <a:spcPct val="0"/>
              </a:spcBef>
              <a:buClr>
                <a:srgbClr val="FFFFFF"/>
              </a:buClr>
              <a:buNone/>
            </a:pPr>
            <a:endParaRPr lang="en-US" sz="2900" dirty="0" smtClean="0">
              <a:solidFill>
                <a:srgbClr val="FFFFFF"/>
              </a:solidFill>
              <a:latin typeface="Arial" charset="0"/>
            </a:endParaRPr>
          </a:p>
          <a:p>
            <a:pPr lvl="1" indent="-342900">
              <a:lnSpc>
                <a:spcPct val="95000"/>
              </a:lnSpc>
              <a:spcBef>
                <a:spcPct val="0"/>
              </a:spcBef>
              <a:buClr>
                <a:srgbClr val="FFFFFF"/>
              </a:buClr>
              <a:buFontTx/>
              <a:buChar char="•"/>
            </a:pPr>
            <a:r>
              <a:rPr lang="en-US" sz="2900" dirty="0" smtClean="0">
                <a:solidFill>
                  <a:srgbClr val="FFFFFF"/>
                </a:solidFill>
                <a:latin typeface="Arial" charset="0"/>
              </a:rPr>
              <a:t>The budget will then be reviewed by the SBA Finance Committee. </a:t>
            </a:r>
            <a:endParaRPr lang="en-US" dirty="0" smtClean="0"/>
          </a:p>
          <a:p>
            <a:pPr lvl="1" indent="-342900">
              <a:lnSpc>
                <a:spcPct val="95000"/>
              </a:lnSpc>
              <a:spcBef>
                <a:spcPct val="0"/>
              </a:spcBef>
              <a:buClr>
                <a:srgbClr val="FFFFFF"/>
              </a:buClr>
              <a:buFontTx/>
              <a:buChar char="•"/>
            </a:pPr>
            <a:endParaRPr lang="en-US" sz="2900" dirty="0" smtClean="0">
              <a:solidFill>
                <a:srgbClr val="FFFFFF"/>
              </a:solidFill>
              <a:latin typeface="Arial" charset="0"/>
            </a:endParaRPr>
          </a:p>
          <a:p>
            <a:pPr lvl="1" indent="-342900">
              <a:lnSpc>
                <a:spcPct val="95000"/>
              </a:lnSpc>
              <a:spcBef>
                <a:spcPct val="0"/>
              </a:spcBef>
              <a:buClr>
                <a:srgbClr val="FFFFFF"/>
              </a:buClr>
              <a:buFontTx/>
              <a:buChar char="•"/>
            </a:pPr>
            <a:r>
              <a:rPr lang="en-US" sz="2900" dirty="0" smtClean="0">
                <a:solidFill>
                  <a:srgbClr val="FFFFFF"/>
                </a:solidFill>
                <a:latin typeface="Arial" charset="0"/>
              </a:rPr>
              <a:t>After this review, the student organization will receive an operating budget for the fiscal year.</a:t>
            </a:r>
          </a:p>
          <a:p>
            <a:pPr>
              <a:buNone/>
            </a:pPr>
            <a:endParaRPr lang="en-US" dirty="0"/>
          </a:p>
        </p:txBody>
      </p:sp>
      <p:sp>
        <p:nvSpPr>
          <p:cNvPr id="2" name="Title 1"/>
          <p:cNvSpPr>
            <a:spLocks noGrp="1"/>
          </p:cNvSpPr>
          <p:nvPr>
            <p:ph type="title"/>
          </p:nvPr>
        </p:nvSpPr>
        <p:spPr/>
        <p:txBody>
          <a:bodyPr/>
          <a:lstStyle/>
          <a:p>
            <a:r>
              <a:rPr lang="en-US" dirty="0" smtClean="0"/>
              <a:t>Submitting a Budget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indent="-342900">
              <a:lnSpc>
                <a:spcPct val="95000"/>
              </a:lnSpc>
              <a:spcBef>
                <a:spcPct val="0"/>
              </a:spcBef>
              <a:buClr>
                <a:srgbClr val="FFFFFF"/>
              </a:buClr>
              <a:buFontTx/>
              <a:buChar char=" "/>
            </a:pPr>
            <a:r>
              <a:rPr lang="en-US" sz="3400" dirty="0" smtClean="0">
                <a:solidFill>
                  <a:srgbClr val="FFFFFF"/>
                </a:solidFill>
                <a:latin typeface="Tahoma" pitchFamily="34" charset="0"/>
              </a:rPr>
              <a:t>Monday:</a:t>
            </a:r>
            <a:endParaRPr lang="en-US" dirty="0" smtClean="0"/>
          </a:p>
          <a:p>
            <a:pPr lvl="1" indent="-342900">
              <a:lnSpc>
                <a:spcPct val="95000"/>
              </a:lnSpc>
              <a:spcBef>
                <a:spcPct val="0"/>
              </a:spcBef>
              <a:buClr>
                <a:srgbClr val="FFFFFF"/>
              </a:buClr>
              <a:buFontTx/>
              <a:buChar char=" "/>
            </a:pPr>
            <a:r>
              <a:rPr lang="en-US" sz="3400" dirty="0" smtClean="0">
                <a:solidFill>
                  <a:srgbClr val="FFFFFF"/>
                </a:solidFill>
                <a:latin typeface="Tahoma" pitchFamily="34" charset="0"/>
              </a:rPr>
              <a:t>Tuesday:</a:t>
            </a:r>
            <a:endParaRPr lang="en-US" dirty="0" smtClean="0"/>
          </a:p>
          <a:p>
            <a:pPr lvl="1" indent="-342900">
              <a:lnSpc>
                <a:spcPct val="95000"/>
              </a:lnSpc>
              <a:spcBef>
                <a:spcPct val="0"/>
              </a:spcBef>
              <a:buClr>
                <a:srgbClr val="FFFFFF"/>
              </a:buClr>
              <a:buFontTx/>
              <a:buChar char=" "/>
            </a:pPr>
            <a:r>
              <a:rPr lang="en-US" sz="3400" dirty="0" smtClean="0">
                <a:solidFill>
                  <a:srgbClr val="FFFFFF"/>
                </a:solidFill>
                <a:latin typeface="Tahoma" pitchFamily="34" charset="0"/>
              </a:rPr>
              <a:t>Wednesday: </a:t>
            </a:r>
            <a:endParaRPr lang="en-US" dirty="0" smtClean="0"/>
          </a:p>
          <a:p>
            <a:pPr lvl="1" indent="-342900">
              <a:lnSpc>
                <a:spcPct val="95000"/>
              </a:lnSpc>
              <a:spcBef>
                <a:spcPct val="0"/>
              </a:spcBef>
              <a:buClr>
                <a:srgbClr val="FFFFFF"/>
              </a:buClr>
              <a:buFontTx/>
              <a:buChar char=" "/>
            </a:pPr>
            <a:r>
              <a:rPr lang="en-US" sz="3400" dirty="0" smtClean="0">
                <a:solidFill>
                  <a:srgbClr val="FFFFFF"/>
                </a:solidFill>
                <a:latin typeface="Tahoma" pitchFamily="34" charset="0"/>
              </a:rPr>
              <a:t>Thursday:</a:t>
            </a:r>
            <a:endParaRPr lang="en-US" dirty="0" smtClean="0"/>
          </a:p>
          <a:p>
            <a:pPr lvl="1" indent="-342900">
              <a:lnSpc>
                <a:spcPct val="95000"/>
              </a:lnSpc>
              <a:spcBef>
                <a:spcPct val="0"/>
              </a:spcBef>
              <a:buClr>
                <a:srgbClr val="FFFFFF"/>
              </a:buClr>
              <a:buFontTx/>
              <a:buChar char=" "/>
            </a:pPr>
            <a:r>
              <a:rPr lang="en-US" sz="3400" dirty="0" smtClean="0">
                <a:solidFill>
                  <a:srgbClr val="FFFFFF"/>
                </a:solidFill>
                <a:latin typeface="Tahoma" pitchFamily="34" charset="0"/>
              </a:rPr>
              <a:t>Friday:</a:t>
            </a:r>
          </a:p>
          <a:p>
            <a:pPr lvl="1" indent="-342900">
              <a:lnSpc>
                <a:spcPct val="95000"/>
              </a:lnSpc>
              <a:spcBef>
                <a:spcPct val="0"/>
              </a:spcBef>
              <a:buClr>
                <a:srgbClr val="FFFFFF"/>
              </a:buClr>
              <a:buFontTx/>
              <a:buChar char=" "/>
            </a:pPr>
            <a:endParaRPr lang="en-US" dirty="0" smtClean="0"/>
          </a:p>
          <a:p>
            <a:pPr lvl="1" indent="-342900">
              <a:lnSpc>
                <a:spcPct val="95000"/>
              </a:lnSpc>
              <a:spcBef>
                <a:spcPct val="0"/>
              </a:spcBef>
              <a:buClr>
                <a:srgbClr val="FFFFFF"/>
              </a:buClr>
              <a:buFontTx/>
              <a:buChar char=" "/>
            </a:pPr>
            <a:r>
              <a:rPr lang="en-US" sz="3400" dirty="0" smtClean="0">
                <a:solidFill>
                  <a:srgbClr val="FFFFFF"/>
                </a:solidFill>
                <a:latin typeface="Tahoma" pitchFamily="34" charset="0"/>
              </a:rPr>
              <a:t>OR, By Appointment with your Finance Rep</a:t>
            </a:r>
          </a:p>
          <a:p>
            <a:pPr lvl="1" indent="-342900">
              <a:lnSpc>
                <a:spcPct val="95000"/>
              </a:lnSpc>
              <a:spcBef>
                <a:spcPct val="0"/>
              </a:spcBef>
              <a:buClr>
                <a:srgbClr val="FFFFFF"/>
              </a:buClr>
              <a:buFontTx/>
              <a:buChar char=" "/>
            </a:pPr>
            <a:endParaRPr lang="en-US" dirty="0" smtClean="0"/>
          </a:p>
          <a:p>
            <a:pPr lvl="1" indent="-342900">
              <a:lnSpc>
                <a:spcPct val="95000"/>
              </a:lnSpc>
              <a:spcBef>
                <a:spcPct val="0"/>
              </a:spcBef>
              <a:buClr>
                <a:srgbClr val="FFCC66"/>
              </a:buClr>
              <a:buFontTx/>
              <a:buChar char="•"/>
            </a:pPr>
            <a:r>
              <a:rPr lang="en-US" sz="3400" u="sng" dirty="0" smtClean="0">
                <a:solidFill>
                  <a:srgbClr val="FFCC66"/>
                </a:solidFill>
                <a:latin typeface="Tahoma" pitchFamily="34" charset="0"/>
                <a:hlinkClick r:id="rId2"/>
              </a:rPr>
              <a:t>DrexelLawSBAFinance@gmail.com</a:t>
            </a:r>
            <a:r>
              <a:rPr lang="en-US" sz="3400" dirty="0" smtClean="0">
                <a:solidFill>
                  <a:srgbClr val="FFFFFF"/>
                </a:solidFill>
                <a:latin typeface="Tahoma" pitchFamily="34" charset="0"/>
              </a:rPr>
              <a:t> </a:t>
            </a:r>
          </a:p>
          <a:p>
            <a:endParaRPr lang="en-US" dirty="0"/>
          </a:p>
        </p:txBody>
      </p:sp>
      <p:sp>
        <p:nvSpPr>
          <p:cNvPr id="2" name="Title 1"/>
          <p:cNvSpPr>
            <a:spLocks noGrp="1"/>
          </p:cNvSpPr>
          <p:nvPr>
            <p:ph type="title"/>
          </p:nvPr>
        </p:nvSpPr>
        <p:spPr/>
        <p:txBody>
          <a:bodyPr>
            <a:normAutofit/>
          </a:bodyPr>
          <a:lstStyle/>
          <a:p>
            <a:r>
              <a:rPr lang="en-US" dirty="0" smtClean="0"/>
              <a:t>Finance Committee Office Hours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indent="-342900">
              <a:lnSpc>
                <a:spcPct val="95000"/>
              </a:lnSpc>
              <a:spcBef>
                <a:spcPct val="0"/>
              </a:spcBef>
              <a:buClr>
                <a:srgbClr val="FFFFFF"/>
              </a:buClr>
              <a:buFontTx/>
              <a:buChar char="•"/>
            </a:pPr>
            <a:r>
              <a:rPr lang="en-US" sz="2700" dirty="0" smtClean="0">
                <a:solidFill>
                  <a:srgbClr val="FFFFFF"/>
                </a:solidFill>
                <a:latin typeface="Tahoma" pitchFamily="34" charset="0"/>
              </a:rPr>
              <a:t>Check Requests – </a:t>
            </a:r>
            <a:r>
              <a:rPr lang="en-US" sz="2700" i="1" dirty="0" smtClean="0">
                <a:solidFill>
                  <a:srgbClr val="FFFFFF"/>
                </a:solidFill>
                <a:latin typeface="Tahoma" pitchFamily="34" charset="0"/>
              </a:rPr>
              <a:t>may take a three weeks</a:t>
            </a:r>
            <a:endParaRPr lang="en-US" dirty="0" smtClean="0"/>
          </a:p>
          <a:p>
            <a:pPr>
              <a:lnSpc>
                <a:spcPct val="95000"/>
              </a:lnSpc>
              <a:spcBef>
                <a:spcPct val="0"/>
              </a:spcBef>
            </a:pPr>
            <a:endParaRPr lang="en-US" sz="27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2700" dirty="0" smtClean="0">
                <a:solidFill>
                  <a:srgbClr val="FFFFFF"/>
                </a:solidFill>
                <a:latin typeface="Tahoma" pitchFamily="34" charset="0"/>
              </a:rPr>
              <a:t>Cash Reimbursements – </a:t>
            </a:r>
            <a:r>
              <a:rPr lang="en-US" sz="2700" i="1" dirty="0" smtClean="0">
                <a:solidFill>
                  <a:srgbClr val="FFFFFF"/>
                </a:solidFill>
                <a:latin typeface="Tahoma" pitchFamily="34" charset="0"/>
              </a:rPr>
              <a:t>may take a few days</a:t>
            </a:r>
            <a:endParaRPr lang="en-US" dirty="0" smtClean="0"/>
          </a:p>
          <a:p>
            <a:pPr>
              <a:lnSpc>
                <a:spcPct val="95000"/>
              </a:lnSpc>
              <a:spcBef>
                <a:spcPct val="0"/>
              </a:spcBef>
            </a:pPr>
            <a:endParaRPr lang="en-US" sz="2700" i="1"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2700" dirty="0" smtClean="0">
                <a:solidFill>
                  <a:srgbClr val="FFFFFF"/>
                </a:solidFill>
                <a:latin typeface="Tahoma" pitchFamily="34" charset="0"/>
              </a:rPr>
              <a:t>Purchase Orders – </a:t>
            </a:r>
            <a:r>
              <a:rPr lang="en-US" sz="2700" i="1" dirty="0" smtClean="0">
                <a:solidFill>
                  <a:srgbClr val="FFFFFF"/>
                </a:solidFill>
                <a:latin typeface="Tahoma" pitchFamily="34" charset="0"/>
              </a:rPr>
              <a:t>may take a few days</a:t>
            </a:r>
            <a:endParaRPr lang="en-US" dirty="0" smtClean="0"/>
          </a:p>
          <a:p>
            <a:pPr>
              <a:lnSpc>
                <a:spcPct val="95000"/>
              </a:lnSpc>
              <a:spcBef>
                <a:spcPct val="0"/>
              </a:spcBef>
            </a:pPr>
            <a:endParaRPr lang="en-US" sz="27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2700" dirty="0" smtClean="0">
                <a:solidFill>
                  <a:srgbClr val="FFFFFF"/>
                </a:solidFill>
                <a:latin typeface="Tahoma" pitchFamily="34" charset="0"/>
              </a:rPr>
              <a:t>Funding Transfers – </a:t>
            </a:r>
            <a:r>
              <a:rPr lang="en-US" sz="2700" i="1" dirty="0" smtClean="0">
                <a:solidFill>
                  <a:srgbClr val="FFFFFF"/>
                </a:solidFill>
                <a:latin typeface="Tahoma" pitchFamily="34" charset="0"/>
              </a:rPr>
              <a:t>timetable is variable</a:t>
            </a:r>
          </a:p>
          <a:p>
            <a:pPr>
              <a:buNone/>
            </a:pPr>
            <a:endParaRPr lang="en-US" dirty="0"/>
          </a:p>
        </p:txBody>
      </p:sp>
      <p:sp>
        <p:nvSpPr>
          <p:cNvPr id="2" name="Title 1"/>
          <p:cNvSpPr>
            <a:spLocks noGrp="1"/>
          </p:cNvSpPr>
          <p:nvPr>
            <p:ph type="title"/>
          </p:nvPr>
        </p:nvSpPr>
        <p:spPr/>
        <p:txBody>
          <a:bodyPr>
            <a:normAutofit/>
          </a:bodyPr>
          <a:lstStyle/>
          <a:p>
            <a:r>
              <a:rPr lang="en-US" dirty="0" smtClean="0"/>
              <a:t>Time Frames and Financial Forms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1" indent="-342900">
              <a:lnSpc>
                <a:spcPct val="95000"/>
              </a:lnSpc>
              <a:spcBef>
                <a:spcPct val="0"/>
              </a:spcBef>
              <a:buClr>
                <a:srgbClr val="FFFFFF"/>
              </a:buClr>
              <a:buFontTx/>
              <a:buChar char="•"/>
              <a:defRPr/>
            </a:pPr>
            <a:r>
              <a:rPr lang="en-US" sz="3400" dirty="0" smtClean="0">
                <a:solidFill>
                  <a:srgbClr val="FFFFFF"/>
                </a:solidFill>
                <a:latin typeface="Tahoma" pitchFamily="34" charset="0"/>
              </a:rPr>
              <a:t>Food, supplies, hotels, etc.</a:t>
            </a:r>
            <a:endParaRPr lang="en-US" dirty="0" smtClean="0"/>
          </a:p>
          <a:p>
            <a:pPr lvl="1" indent="-342900">
              <a:lnSpc>
                <a:spcPct val="95000"/>
              </a:lnSpc>
              <a:spcBef>
                <a:spcPct val="0"/>
              </a:spcBef>
              <a:buClr>
                <a:srgbClr val="FFFFFF"/>
              </a:buClr>
              <a:buFontTx/>
              <a:buChar char="•"/>
              <a:defRPr/>
            </a:pPr>
            <a:endParaRPr lang="en-US" sz="3400" dirty="0" smtClean="0">
              <a:solidFill>
                <a:srgbClr val="FFFFFF"/>
              </a:solidFill>
              <a:latin typeface="Tahoma" pitchFamily="34" charset="0"/>
            </a:endParaRPr>
          </a:p>
          <a:p>
            <a:pPr lvl="1" indent="-342900">
              <a:lnSpc>
                <a:spcPct val="95000"/>
              </a:lnSpc>
              <a:spcBef>
                <a:spcPct val="0"/>
              </a:spcBef>
              <a:buClr>
                <a:srgbClr val="FFFFFF"/>
              </a:buClr>
              <a:buFontTx/>
              <a:buChar char="•"/>
              <a:defRPr/>
            </a:pPr>
            <a:r>
              <a:rPr lang="en-US" sz="3400" dirty="0" smtClean="0">
                <a:solidFill>
                  <a:srgbClr val="FFFFFF"/>
                </a:solidFill>
                <a:latin typeface="Tahoma" pitchFamily="34" charset="0"/>
              </a:rPr>
              <a:t>MUST have receipt</a:t>
            </a:r>
            <a:endParaRPr lang="en-US" dirty="0" smtClean="0"/>
          </a:p>
          <a:p>
            <a:pPr marL="857250" lvl="2" indent="-285750">
              <a:lnSpc>
                <a:spcPct val="95000"/>
              </a:lnSpc>
              <a:spcBef>
                <a:spcPct val="0"/>
              </a:spcBef>
              <a:buClr>
                <a:srgbClr val="FFFFFF"/>
              </a:buClr>
              <a:buSzPct val="80000"/>
              <a:buFont typeface="Courier New" pitchFamily="49" charset="0"/>
              <a:buChar char="o"/>
              <a:defRPr/>
            </a:pPr>
            <a:r>
              <a:rPr lang="en-US" sz="3000" dirty="0" smtClean="0">
                <a:solidFill>
                  <a:srgbClr val="FFFFFF"/>
                </a:solidFill>
                <a:latin typeface="Tahoma" pitchFamily="34" charset="0"/>
              </a:rPr>
              <a:t>NO Receipt = NO Reimbursement</a:t>
            </a:r>
            <a:endParaRPr lang="en-US" dirty="0" smtClean="0"/>
          </a:p>
          <a:p>
            <a:pPr lvl="1" indent="-342900">
              <a:lnSpc>
                <a:spcPct val="95000"/>
              </a:lnSpc>
              <a:spcBef>
                <a:spcPct val="0"/>
              </a:spcBef>
              <a:buClr>
                <a:srgbClr val="FFFFFF"/>
              </a:buClr>
              <a:buFontTx/>
              <a:buChar char="•"/>
              <a:defRPr/>
            </a:pPr>
            <a:endParaRPr lang="en-US" sz="3400" dirty="0" smtClean="0">
              <a:solidFill>
                <a:srgbClr val="FFFFFF"/>
              </a:solidFill>
              <a:latin typeface="Tahoma" pitchFamily="34" charset="0"/>
            </a:endParaRPr>
          </a:p>
          <a:p>
            <a:pPr lvl="1" indent="-342900">
              <a:lnSpc>
                <a:spcPct val="95000"/>
              </a:lnSpc>
              <a:spcBef>
                <a:spcPct val="0"/>
              </a:spcBef>
              <a:buClr>
                <a:srgbClr val="FFFFFF"/>
              </a:buClr>
              <a:buFontTx/>
              <a:buChar char="•"/>
              <a:defRPr/>
            </a:pPr>
            <a:r>
              <a:rPr lang="en-US" sz="3400" dirty="0" smtClean="0">
                <a:solidFill>
                  <a:srgbClr val="FFFFFF"/>
                </a:solidFill>
                <a:latin typeface="Tahoma" pitchFamily="34" charset="0"/>
              </a:rPr>
              <a:t>Reimbursement with CASH</a:t>
            </a:r>
            <a:endParaRPr lang="en-US" dirty="0" smtClean="0"/>
          </a:p>
          <a:p>
            <a:pPr marL="857250" lvl="2" indent="-285750">
              <a:lnSpc>
                <a:spcPct val="95000"/>
              </a:lnSpc>
              <a:spcBef>
                <a:spcPct val="0"/>
              </a:spcBef>
              <a:buClr>
                <a:srgbClr val="FFFFFF"/>
              </a:buClr>
              <a:buSzPct val="80000"/>
              <a:buFont typeface="Courier New" pitchFamily="49" charset="0"/>
              <a:buChar char="o"/>
              <a:defRPr/>
            </a:pPr>
            <a:r>
              <a:rPr lang="en-US" sz="3000" dirty="0" smtClean="0">
                <a:solidFill>
                  <a:srgbClr val="FFFFFF"/>
                </a:solidFill>
                <a:latin typeface="Tahoma" pitchFamily="34" charset="0"/>
              </a:rPr>
              <a:t>Paid for with cash/debit AND less than $99</a:t>
            </a:r>
          </a:p>
          <a:p>
            <a:pPr lvl="1" indent="-342900">
              <a:lnSpc>
                <a:spcPct val="95000"/>
              </a:lnSpc>
              <a:spcBef>
                <a:spcPct val="0"/>
              </a:spcBef>
              <a:buClr>
                <a:srgbClr val="FFFFFF"/>
              </a:buClr>
              <a:buFontTx/>
              <a:buChar char="•"/>
              <a:defRPr/>
            </a:pPr>
            <a:endParaRPr lang="en-US" sz="3400" dirty="0" smtClean="0">
              <a:solidFill>
                <a:srgbClr val="FFFFFF"/>
              </a:solidFill>
              <a:latin typeface="Tahoma" pitchFamily="34" charset="0"/>
            </a:endParaRPr>
          </a:p>
          <a:p>
            <a:pPr lvl="1" indent="-342900">
              <a:lnSpc>
                <a:spcPct val="95000"/>
              </a:lnSpc>
              <a:spcBef>
                <a:spcPct val="0"/>
              </a:spcBef>
              <a:buClr>
                <a:srgbClr val="FFFFFF"/>
              </a:buClr>
              <a:buFontTx/>
              <a:buChar char="•"/>
              <a:defRPr/>
            </a:pPr>
            <a:r>
              <a:rPr lang="en-US" sz="3400" dirty="0" smtClean="0">
                <a:solidFill>
                  <a:srgbClr val="FFFFFF"/>
                </a:solidFill>
                <a:latin typeface="Tahoma" pitchFamily="34" charset="0"/>
              </a:rPr>
              <a:t>Reimbursement with CHECK</a:t>
            </a:r>
            <a:endParaRPr lang="en-US" dirty="0" smtClean="0"/>
          </a:p>
          <a:p>
            <a:pPr marL="857250" lvl="2" indent="-285750">
              <a:lnSpc>
                <a:spcPct val="95000"/>
              </a:lnSpc>
              <a:spcBef>
                <a:spcPct val="0"/>
              </a:spcBef>
              <a:buClr>
                <a:srgbClr val="FFFFFF"/>
              </a:buClr>
              <a:buSzPct val="80000"/>
              <a:buFont typeface="Courier New" pitchFamily="49" charset="0"/>
              <a:buChar char="o"/>
              <a:defRPr/>
            </a:pPr>
            <a:r>
              <a:rPr lang="en-US" sz="3000" dirty="0" smtClean="0">
                <a:solidFill>
                  <a:srgbClr val="FFFFFF"/>
                </a:solidFill>
                <a:latin typeface="Tahoma" pitchFamily="34" charset="0"/>
              </a:rPr>
              <a:t>Paid for with credit OR more than $99 will not be reimbursed by cash, but will be reimbursed by check. </a:t>
            </a:r>
            <a:endParaRPr lang="en-US" dirty="0" smtClean="0"/>
          </a:p>
          <a:p>
            <a:pPr marL="1257300" lvl="3" indent="-228600">
              <a:lnSpc>
                <a:spcPct val="95000"/>
              </a:lnSpc>
              <a:spcBef>
                <a:spcPct val="0"/>
              </a:spcBef>
              <a:buClr>
                <a:srgbClr val="FFFFFF"/>
              </a:buClr>
              <a:buFont typeface="Wingdings" pitchFamily="2" charset="2"/>
              <a:buChar char="§"/>
              <a:defRPr/>
            </a:pPr>
            <a:r>
              <a:rPr lang="en-US" sz="2600" dirty="0" smtClean="0">
                <a:solidFill>
                  <a:srgbClr val="FFFFFF"/>
                </a:solidFill>
                <a:latin typeface="Tahoma" pitchFamily="34" charset="0"/>
              </a:rPr>
              <a:t>I.e. </a:t>
            </a:r>
            <a:r>
              <a:rPr lang="en-US" sz="2600" u="sng" dirty="0" smtClean="0">
                <a:solidFill>
                  <a:srgbClr val="FFFFFF"/>
                </a:solidFill>
                <a:latin typeface="Tahoma" pitchFamily="34" charset="0"/>
              </a:rPr>
              <a:t>Credit purchases less than $99 NOT reimbursed by cash</a:t>
            </a:r>
          </a:p>
          <a:p>
            <a:pPr>
              <a:buNone/>
            </a:pPr>
            <a:endParaRPr lang="en-US" dirty="0"/>
          </a:p>
        </p:txBody>
      </p:sp>
      <p:sp>
        <p:nvSpPr>
          <p:cNvPr id="2" name="Title 1"/>
          <p:cNvSpPr>
            <a:spLocks noGrp="1"/>
          </p:cNvSpPr>
          <p:nvPr>
            <p:ph type="title"/>
          </p:nvPr>
        </p:nvSpPr>
        <p:spPr/>
        <p:txBody>
          <a:bodyPr/>
          <a:lstStyle/>
          <a:p>
            <a:r>
              <a:rPr lang="en-US" dirty="0" smtClean="0"/>
              <a:t>Reimbursements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1" indent="-342900">
              <a:lnSpc>
                <a:spcPct val="95000"/>
              </a:lnSpc>
              <a:spcBef>
                <a:spcPct val="0"/>
              </a:spcBef>
              <a:buClr>
                <a:srgbClr val="FFFFFF"/>
              </a:buClr>
              <a:buFontTx/>
              <a:buChar char="•"/>
            </a:pPr>
            <a:r>
              <a:rPr lang="en-US" sz="3000" dirty="0" smtClean="0">
                <a:solidFill>
                  <a:srgbClr val="FFFFFF"/>
                </a:solidFill>
                <a:latin typeface="Tahoma" pitchFamily="34" charset="0"/>
              </a:rPr>
              <a:t>For purchases LESS than $99 (including tip)</a:t>
            </a:r>
            <a:endParaRPr lang="en-US" dirty="0" smtClean="0"/>
          </a:p>
          <a:p>
            <a:pPr marL="857250" lvl="2" indent="-285750">
              <a:lnSpc>
                <a:spcPct val="95000"/>
              </a:lnSpc>
              <a:spcBef>
                <a:spcPct val="0"/>
              </a:spcBef>
              <a:buClr>
                <a:srgbClr val="FFFFFF"/>
              </a:buClr>
              <a:buSzPct val="80000"/>
              <a:buFont typeface="Courier New" pitchFamily="49" charset="0"/>
              <a:buChar char="o"/>
            </a:pPr>
            <a:endParaRPr lang="en-US" sz="2600" dirty="0" smtClean="0">
              <a:solidFill>
                <a:srgbClr val="FFFFFF"/>
              </a:solidFill>
              <a:latin typeface="Tahoma" pitchFamily="34" charset="0"/>
            </a:endParaRPr>
          </a:p>
          <a:p>
            <a:pPr marL="857250" lvl="2" indent="-285750">
              <a:lnSpc>
                <a:spcPct val="95000"/>
              </a:lnSpc>
              <a:spcBef>
                <a:spcPct val="0"/>
              </a:spcBef>
              <a:buClr>
                <a:srgbClr val="FFFFFF"/>
              </a:buClr>
              <a:buSzPct val="80000"/>
              <a:buFont typeface="Courier New" pitchFamily="49" charset="0"/>
              <a:buChar char="o"/>
            </a:pPr>
            <a:r>
              <a:rPr lang="en-US" sz="2600" dirty="0" smtClean="0">
                <a:solidFill>
                  <a:srgbClr val="FFFFFF"/>
                </a:solidFill>
                <a:latin typeface="Tahoma" pitchFamily="34" charset="0"/>
              </a:rPr>
              <a:t>Group MUST pay cash, with debit (enter PIN), or with cash advance</a:t>
            </a:r>
            <a:endParaRPr lang="en-US" dirty="0" smtClean="0"/>
          </a:p>
          <a:p>
            <a:pPr marL="1257300" lvl="3" indent="-228600">
              <a:lnSpc>
                <a:spcPct val="95000"/>
              </a:lnSpc>
              <a:spcBef>
                <a:spcPct val="0"/>
              </a:spcBef>
              <a:buClr>
                <a:srgbClr val="FFFFFF"/>
              </a:buClr>
              <a:buFont typeface="Wingdings" pitchFamily="2" charset="2"/>
              <a:buChar char="§"/>
            </a:pPr>
            <a:r>
              <a:rPr lang="en-US" sz="2300" dirty="0" smtClean="0">
                <a:solidFill>
                  <a:srgbClr val="FFFFFF"/>
                </a:solidFill>
                <a:latin typeface="Tahoma" pitchFamily="34" charset="0"/>
              </a:rPr>
              <a:t>Reimbursement will be in cash during office hours</a:t>
            </a:r>
            <a:endParaRPr lang="en-US" dirty="0" smtClean="0"/>
          </a:p>
          <a:p>
            <a:pPr marL="857250" lvl="2" indent="-285750">
              <a:lnSpc>
                <a:spcPct val="95000"/>
              </a:lnSpc>
              <a:spcBef>
                <a:spcPct val="0"/>
              </a:spcBef>
              <a:buClr>
                <a:srgbClr val="FFFFFF"/>
              </a:buClr>
              <a:buSzPct val="80000"/>
              <a:buFont typeface="Courier New" pitchFamily="49" charset="0"/>
              <a:buChar char="o"/>
            </a:pPr>
            <a:endParaRPr lang="en-US" sz="2600" u="sng" dirty="0" smtClean="0">
              <a:solidFill>
                <a:srgbClr val="FFFFFF"/>
              </a:solidFill>
              <a:latin typeface="Tahoma" pitchFamily="34" charset="0"/>
            </a:endParaRPr>
          </a:p>
          <a:p>
            <a:pPr marL="857250" lvl="2" indent="-285750">
              <a:lnSpc>
                <a:spcPct val="95000"/>
              </a:lnSpc>
              <a:spcBef>
                <a:spcPct val="0"/>
              </a:spcBef>
              <a:buClr>
                <a:srgbClr val="FFFFFF"/>
              </a:buClr>
              <a:buSzPct val="80000"/>
              <a:buFont typeface="Courier New" pitchFamily="49" charset="0"/>
              <a:buChar char="o"/>
            </a:pPr>
            <a:r>
              <a:rPr lang="en-US" sz="2600" u="sng" dirty="0" smtClean="0">
                <a:solidFill>
                  <a:srgbClr val="FFFFFF"/>
                </a:solidFill>
                <a:latin typeface="Tahoma" pitchFamily="34" charset="0"/>
              </a:rPr>
              <a:t>Purchases less than $99 paid for with credit card will NOT be reimbursed</a:t>
            </a:r>
            <a:endParaRPr lang="en-US" dirty="0" smtClean="0"/>
          </a:p>
          <a:p>
            <a:pPr marL="857250" lvl="2" indent="-285750">
              <a:lnSpc>
                <a:spcPct val="95000"/>
              </a:lnSpc>
              <a:spcBef>
                <a:spcPct val="0"/>
              </a:spcBef>
              <a:buClr>
                <a:srgbClr val="FFFFFF"/>
              </a:buClr>
              <a:buFontTx/>
              <a:buChar char=" "/>
            </a:pPr>
            <a:endParaRPr lang="en-US" sz="26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000" dirty="0" smtClean="0">
                <a:solidFill>
                  <a:srgbClr val="FFFFFF"/>
                </a:solidFill>
                <a:latin typeface="Tahoma" pitchFamily="34" charset="0"/>
              </a:rPr>
              <a:t>For purchases MORE than $99</a:t>
            </a:r>
            <a:endParaRPr lang="en-US" dirty="0" smtClean="0"/>
          </a:p>
          <a:p>
            <a:pPr marL="857250" lvl="2" indent="-285750">
              <a:lnSpc>
                <a:spcPct val="95000"/>
              </a:lnSpc>
              <a:spcBef>
                <a:spcPct val="0"/>
              </a:spcBef>
              <a:buClr>
                <a:srgbClr val="FFFFFF"/>
              </a:buClr>
              <a:buSzPct val="80000"/>
              <a:buFont typeface="Courier New" pitchFamily="49" charset="0"/>
              <a:buChar char="o"/>
            </a:pPr>
            <a:endParaRPr lang="en-US" sz="2600" dirty="0" smtClean="0">
              <a:solidFill>
                <a:srgbClr val="FFFFFF"/>
              </a:solidFill>
              <a:latin typeface="Tahoma" pitchFamily="34" charset="0"/>
            </a:endParaRPr>
          </a:p>
          <a:p>
            <a:pPr marL="857250" lvl="2" indent="-285750">
              <a:lnSpc>
                <a:spcPct val="95000"/>
              </a:lnSpc>
              <a:spcBef>
                <a:spcPct val="0"/>
              </a:spcBef>
              <a:buClr>
                <a:srgbClr val="FFFFFF"/>
              </a:buClr>
              <a:buSzPct val="80000"/>
              <a:buFont typeface="Courier New" pitchFamily="49" charset="0"/>
              <a:buChar char="o"/>
            </a:pPr>
            <a:r>
              <a:rPr lang="en-US" sz="2600" dirty="0" smtClean="0">
                <a:solidFill>
                  <a:srgbClr val="FFFFFF"/>
                </a:solidFill>
                <a:latin typeface="Tahoma" pitchFamily="34" charset="0"/>
              </a:rPr>
              <a:t>Group MAY pay cash, with debit, or credit, but NOT with cash advance</a:t>
            </a:r>
            <a:endParaRPr lang="en-US" dirty="0" smtClean="0"/>
          </a:p>
          <a:p>
            <a:pPr marL="1257300" lvl="3" indent="-228600">
              <a:lnSpc>
                <a:spcPct val="95000"/>
              </a:lnSpc>
              <a:spcBef>
                <a:spcPct val="0"/>
              </a:spcBef>
              <a:buClr>
                <a:srgbClr val="FFFFFF"/>
              </a:buClr>
              <a:buFont typeface="Wingdings" pitchFamily="2" charset="2"/>
              <a:buChar char="§"/>
            </a:pPr>
            <a:r>
              <a:rPr lang="en-US" sz="2300" dirty="0" smtClean="0">
                <a:solidFill>
                  <a:srgbClr val="FFFFFF"/>
                </a:solidFill>
                <a:latin typeface="Tahoma" pitchFamily="34" charset="0"/>
              </a:rPr>
              <a:t>Reimbursement will be by check, 3 weeks from submission of receipt</a:t>
            </a:r>
          </a:p>
          <a:p>
            <a:pPr>
              <a:buNone/>
            </a:pPr>
            <a:endParaRPr lang="en-US" dirty="0"/>
          </a:p>
        </p:txBody>
      </p:sp>
      <p:sp>
        <p:nvSpPr>
          <p:cNvPr id="2" name="Title 1"/>
          <p:cNvSpPr>
            <a:spLocks noGrp="1"/>
          </p:cNvSpPr>
          <p:nvPr>
            <p:ph type="title"/>
          </p:nvPr>
        </p:nvSpPr>
        <p:spPr/>
        <p:txBody>
          <a:bodyPr/>
          <a:lstStyle/>
          <a:p>
            <a:r>
              <a:rPr lang="en-US" dirty="0" smtClean="0"/>
              <a:t>$99 Policy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1" indent="-342900">
              <a:lnSpc>
                <a:spcPct val="95000"/>
              </a:lnSpc>
              <a:spcBef>
                <a:spcPct val="0"/>
              </a:spcBef>
              <a:buClr>
                <a:srgbClr val="FFFFFF"/>
              </a:buClr>
              <a:buFontTx/>
              <a:buChar char="•"/>
            </a:pPr>
            <a:r>
              <a:rPr lang="en-US" sz="3000" dirty="0" smtClean="0">
                <a:solidFill>
                  <a:srgbClr val="FFFFFF"/>
                </a:solidFill>
                <a:latin typeface="Tahoma" pitchFamily="34" charset="0"/>
              </a:rPr>
              <a:t>Petty cash advance is available during Finance Office Hours, or by appt. with your Fin Rep</a:t>
            </a:r>
            <a:endParaRPr lang="en-US" sz="3000" dirty="0" smtClean="0"/>
          </a:p>
          <a:p>
            <a:pPr marL="857250" lvl="2" indent="-285750">
              <a:lnSpc>
                <a:spcPct val="95000"/>
              </a:lnSpc>
              <a:spcBef>
                <a:spcPct val="0"/>
              </a:spcBef>
              <a:buClr>
                <a:srgbClr val="FFFFFF"/>
              </a:buClr>
              <a:buSzPct val="80000"/>
              <a:buFont typeface="Courier New" pitchFamily="49" charset="0"/>
              <a:buChar char="o"/>
            </a:pPr>
            <a:endParaRPr lang="en-US" sz="3000" dirty="0" smtClean="0">
              <a:solidFill>
                <a:srgbClr val="FFFFFF"/>
              </a:solidFill>
              <a:latin typeface="Tahoma" pitchFamily="34" charset="0"/>
            </a:endParaRPr>
          </a:p>
          <a:p>
            <a:pPr marL="857250" lvl="2" indent="-285750">
              <a:lnSpc>
                <a:spcPct val="95000"/>
              </a:lnSpc>
              <a:spcBef>
                <a:spcPct val="0"/>
              </a:spcBef>
              <a:buClr>
                <a:srgbClr val="FFFFFF"/>
              </a:buClr>
              <a:buSzPct val="80000"/>
              <a:buFont typeface="Courier New" pitchFamily="49" charset="0"/>
              <a:buChar char="o"/>
            </a:pPr>
            <a:r>
              <a:rPr lang="en-US" sz="3000" dirty="0" smtClean="0">
                <a:solidFill>
                  <a:srgbClr val="FFFFFF"/>
                </a:solidFill>
                <a:latin typeface="Tahoma" pitchFamily="34" charset="0"/>
              </a:rPr>
              <a:t>You are NOT permitted to go to </a:t>
            </a:r>
            <a:r>
              <a:rPr lang="en-US" sz="3000" dirty="0" err="1" smtClean="0">
                <a:solidFill>
                  <a:srgbClr val="FFFFFF"/>
                </a:solidFill>
                <a:latin typeface="Tahoma" pitchFamily="34" charset="0"/>
              </a:rPr>
              <a:t>Berni</a:t>
            </a:r>
            <a:r>
              <a:rPr lang="en-US" sz="3000" dirty="0" smtClean="0">
                <a:solidFill>
                  <a:srgbClr val="FFFFFF"/>
                </a:solidFill>
                <a:latin typeface="Tahoma" pitchFamily="34" charset="0"/>
              </a:rPr>
              <a:t> or </a:t>
            </a:r>
            <a:r>
              <a:rPr lang="en-US" sz="3000" dirty="0" err="1" smtClean="0">
                <a:solidFill>
                  <a:srgbClr val="FFFFFF"/>
                </a:solidFill>
                <a:latin typeface="Tahoma" pitchFamily="34" charset="0"/>
              </a:rPr>
              <a:t>Zhiying</a:t>
            </a:r>
            <a:r>
              <a:rPr lang="en-US" sz="3000" dirty="0" smtClean="0">
                <a:solidFill>
                  <a:srgbClr val="FFFFFF"/>
                </a:solidFill>
                <a:latin typeface="Tahoma" pitchFamily="34" charset="0"/>
              </a:rPr>
              <a:t> UNLESS authorized by Finance Committee</a:t>
            </a:r>
            <a:endParaRPr lang="en-US" sz="3000" dirty="0" smtClean="0"/>
          </a:p>
          <a:p>
            <a:pPr lvl="1" indent="-342900">
              <a:lnSpc>
                <a:spcPct val="95000"/>
              </a:lnSpc>
              <a:spcBef>
                <a:spcPct val="0"/>
              </a:spcBef>
              <a:buClr>
                <a:srgbClr val="FFFFFF"/>
              </a:buClr>
              <a:buFontTx/>
              <a:buChar char="•"/>
            </a:pPr>
            <a:endParaRPr lang="en-US" sz="30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000" dirty="0" smtClean="0">
                <a:solidFill>
                  <a:srgbClr val="FFFFFF"/>
                </a:solidFill>
                <a:latin typeface="Tahoma" pitchFamily="34" charset="0"/>
              </a:rPr>
              <a:t>Petty cash is available for UP TO $99</a:t>
            </a:r>
            <a:endParaRPr lang="en-US" sz="3000" dirty="0" smtClean="0"/>
          </a:p>
          <a:p>
            <a:pPr lvl="1" indent="-342900">
              <a:lnSpc>
                <a:spcPct val="95000"/>
              </a:lnSpc>
              <a:spcBef>
                <a:spcPct val="0"/>
              </a:spcBef>
              <a:buClr>
                <a:srgbClr val="FFFFFF"/>
              </a:buClr>
              <a:buFontTx/>
              <a:buChar char="•"/>
            </a:pPr>
            <a:endParaRPr lang="en-US" sz="3000" u="sng"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000" u="sng" dirty="0" smtClean="0">
                <a:solidFill>
                  <a:srgbClr val="FFFFFF"/>
                </a:solidFill>
                <a:latin typeface="Tahoma" pitchFamily="34" charset="0"/>
              </a:rPr>
              <a:t>Receipt MUST be returned by OFFICE HOURS the following day</a:t>
            </a:r>
            <a:endParaRPr lang="en-US" sz="3000" dirty="0" smtClean="0"/>
          </a:p>
          <a:p>
            <a:pPr marL="857250" lvl="2" indent="-285750">
              <a:lnSpc>
                <a:spcPct val="95000"/>
              </a:lnSpc>
              <a:spcBef>
                <a:spcPct val="0"/>
              </a:spcBef>
              <a:buClr>
                <a:srgbClr val="FFFFFF"/>
              </a:buClr>
              <a:buSzPct val="80000"/>
              <a:buFont typeface="Courier New" pitchFamily="49" charset="0"/>
              <a:buChar char="o"/>
            </a:pPr>
            <a:r>
              <a:rPr lang="en-US" sz="3000" dirty="0" smtClean="0">
                <a:solidFill>
                  <a:srgbClr val="FFFFFF"/>
                </a:solidFill>
                <a:latin typeface="Tahoma" pitchFamily="34" charset="0"/>
              </a:rPr>
              <a:t>Failure to do so will result in loss of petty cash privilege for group</a:t>
            </a:r>
          </a:p>
          <a:p>
            <a:endParaRPr lang="en-US" dirty="0"/>
          </a:p>
        </p:txBody>
      </p:sp>
      <p:sp>
        <p:nvSpPr>
          <p:cNvPr id="2" name="Title 1"/>
          <p:cNvSpPr>
            <a:spLocks noGrp="1"/>
          </p:cNvSpPr>
          <p:nvPr>
            <p:ph type="title"/>
          </p:nvPr>
        </p:nvSpPr>
        <p:spPr/>
        <p:txBody>
          <a:bodyPr/>
          <a:lstStyle/>
          <a:p>
            <a:r>
              <a:rPr lang="en-US" dirty="0" smtClean="0"/>
              <a:t>Petty Cash Advancement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indent="-342900">
              <a:lnSpc>
                <a:spcPct val="95000"/>
              </a:lnSpc>
              <a:spcBef>
                <a:spcPct val="0"/>
              </a:spcBef>
              <a:buClr>
                <a:srgbClr val="FFFFFF"/>
              </a:buClr>
              <a:buNone/>
            </a:pPr>
            <a:endParaRPr lang="en-US" sz="34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400" dirty="0" smtClean="0">
                <a:solidFill>
                  <a:srgbClr val="FFFFFF"/>
                </a:solidFill>
                <a:latin typeface="Tahoma" pitchFamily="34" charset="0"/>
              </a:rPr>
              <a:t>May be used with the approval of Dean McGovern’s office. </a:t>
            </a:r>
            <a:endParaRPr lang="en-US" dirty="0" smtClean="0"/>
          </a:p>
          <a:p>
            <a:pPr lvl="1" indent="-342900">
              <a:lnSpc>
                <a:spcPct val="95000"/>
              </a:lnSpc>
              <a:spcBef>
                <a:spcPct val="0"/>
              </a:spcBef>
              <a:buClr>
                <a:srgbClr val="FFFFFF"/>
              </a:buClr>
              <a:buFontTx/>
              <a:buChar char="•"/>
            </a:pPr>
            <a:r>
              <a:rPr lang="en-US" sz="3400" dirty="0" smtClean="0">
                <a:solidFill>
                  <a:srgbClr val="FFFFFF"/>
                </a:solidFill>
                <a:latin typeface="Tahoma" pitchFamily="34" charset="0"/>
              </a:rPr>
              <a:t>Do not wait until the last minute to arrange. </a:t>
            </a:r>
          </a:p>
          <a:p>
            <a:pPr lvl="1" indent="-342900">
              <a:lnSpc>
                <a:spcPct val="95000"/>
              </a:lnSpc>
              <a:spcBef>
                <a:spcPct val="0"/>
              </a:spcBef>
              <a:buClr>
                <a:srgbClr val="FFFFFF"/>
              </a:buClr>
              <a:buFontTx/>
              <a:buChar char="•"/>
            </a:pPr>
            <a:r>
              <a:rPr lang="en-US" sz="3400" dirty="0" smtClean="0">
                <a:solidFill>
                  <a:srgbClr val="FFFFFF"/>
                </a:solidFill>
                <a:latin typeface="Tahoma" pitchFamily="34" charset="0"/>
              </a:rPr>
              <a:t>A member from your organization must be the point person to arrange pick up in lobby. </a:t>
            </a:r>
          </a:p>
          <a:p>
            <a:pPr lvl="1" indent="-342900">
              <a:lnSpc>
                <a:spcPct val="95000"/>
              </a:lnSpc>
              <a:spcBef>
                <a:spcPct val="0"/>
              </a:spcBef>
              <a:buClr>
                <a:srgbClr val="FFFFFF"/>
              </a:buClr>
              <a:buFontTx/>
              <a:buChar char="•"/>
            </a:pPr>
            <a:r>
              <a:rPr lang="en-US" sz="3400" dirty="0" smtClean="0">
                <a:solidFill>
                  <a:srgbClr val="FFFFFF"/>
                </a:solidFill>
                <a:latin typeface="Tahoma" pitchFamily="34" charset="0"/>
              </a:rPr>
              <a:t>You MUST produce receipt after the transaction. </a:t>
            </a:r>
          </a:p>
        </p:txBody>
      </p:sp>
      <p:sp>
        <p:nvSpPr>
          <p:cNvPr id="2" name="Title 1"/>
          <p:cNvSpPr>
            <a:spLocks noGrp="1"/>
          </p:cNvSpPr>
          <p:nvPr>
            <p:ph type="title"/>
          </p:nvPr>
        </p:nvSpPr>
        <p:spPr/>
        <p:txBody>
          <a:bodyPr>
            <a:normAutofit fontScale="90000"/>
          </a:bodyPr>
          <a:lstStyle/>
          <a:p>
            <a:r>
              <a:rPr lang="en-US" dirty="0" smtClean="0"/>
              <a:t>Use of the School’s Credit Card for Pre-Purchases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1" indent="-342900">
              <a:lnSpc>
                <a:spcPct val="95000"/>
              </a:lnSpc>
              <a:spcBef>
                <a:spcPct val="0"/>
              </a:spcBef>
              <a:buClr>
                <a:srgbClr val="FFFFFF"/>
              </a:buClr>
              <a:buFontTx/>
              <a:buChar char=" "/>
            </a:pPr>
            <a:r>
              <a:rPr lang="en-US" sz="3400" dirty="0" smtClean="0">
                <a:solidFill>
                  <a:srgbClr val="FFFFFF"/>
                </a:solidFill>
                <a:latin typeface="Tahoma" pitchFamily="34" charset="0"/>
              </a:rPr>
              <a:t>If you need additional funding:</a:t>
            </a:r>
            <a:endParaRPr lang="en-US" dirty="0" smtClean="0"/>
          </a:p>
          <a:p>
            <a:pPr lvl="1" indent="-342900">
              <a:lnSpc>
                <a:spcPct val="95000"/>
              </a:lnSpc>
              <a:spcBef>
                <a:spcPct val="0"/>
              </a:spcBef>
              <a:buClr>
                <a:srgbClr val="FFFFFF"/>
              </a:buClr>
              <a:buFontTx/>
              <a:buChar char="•"/>
            </a:pPr>
            <a:endParaRPr lang="en-US" sz="34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400" dirty="0" smtClean="0">
                <a:solidFill>
                  <a:srgbClr val="FFFFFF"/>
                </a:solidFill>
                <a:latin typeface="Tahoma" pitchFamily="34" charset="0"/>
              </a:rPr>
              <a:t>First, look to approved budget and see if you can “trim the fat” or otherwise shift funds around within existing budget</a:t>
            </a:r>
            <a:endParaRPr lang="en-US" dirty="0" smtClean="0"/>
          </a:p>
          <a:p>
            <a:pPr lvl="1" indent="-342900">
              <a:lnSpc>
                <a:spcPct val="95000"/>
              </a:lnSpc>
              <a:spcBef>
                <a:spcPct val="0"/>
              </a:spcBef>
              <a:buClr>
                <a:srgbClr val="FFFFFF"/>
              </a:buClr>
              <a:buFontTx/>
              <a:buChar char="•"/>
            </a:pPr>
            <a:endParaRPr lang="en-US" sz="34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400" dirty="0" smtClean="0">
                <a:solidFill>
                  <a:srgbClr val="FFFFFF"/>
                </a:solidFill>
                <a:latin typeface="Tahoma" pitchFamily="34" charset="0"/>
              </a:rPr>
              <a:t>Second, consult Fin Rep about request</a:t>
            </a:r>
            <a:endParaRPr lang="en-US" dirty="0" smtClean="0"/>
          </a:p>
          <a:p>
            <a:pPr lvl="1" indent="-342900">
              <a:lnSpc>
                <a:spcPct val="95000"/>
              </a:lnSpc>
              <a:spcBef>
                <a:spcPct val="0"/>
              </a:spcBef>
              <a:buClr>
                <a:srgbClr val="FFFFFF"/>
              </a:buClr>
              <a:buFontTx/>
              <a:buChar char="•"/>
            </a:pPr>
            <a:endParaRPr lang="en-US" sz="34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400" dirty="0" smtClean="0">
                <a:solidFill>
                  <a:srgbClr val="FFFFFF"/>
                </a:solidFill>
                <a:latin typeface="Tahoma" pitchFamily="34" charset="0"/>
              </a:rPr>
              <a:t>Third, fill out additional funding request</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3000" dirty="0" smtClean="0">
                <a:solidFill>
                  <a:srgbClr val="FFFFFF"/>
                </a:solidFill>
                <a:latin typeface="Tahoma" pitchFamily="34" charset="0"/>
              </a:rPr>
              <a:t>5 weeks in advance of event</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3000" dirty="0" smtClean="0">
                <a:solidFill>
                  <a:srgbClr val="FFFFFF"/>
                </a:solidFill>
                <a:latin typeface="Tahoma" pitchFamily="34" charset="0"/>
              </a:rPr>
              <a:t>2 weeks in advance of need for supplies, travel, etc</a:t>
            </a:r>
          </a:p>
          <a:p>
            <a:pPr>
              <a:buNone/>
            </a:pPr>
            <a:endParaRPr lang="en-US" dirty="0"/>
          </a:p>
        </p:txBody>
      </p:sp>
      <p:sp>
        <p:nvSpPr>
          <p:cNvPr id="2" name="Title 1"/>
          <p:cNvSpPr>
            <a:spLocks noGrp="1"/>
          </p:cNvSpPr>
          <p:nvPr>
            <p:ph type="title"/>
          </p:nvPr>
        </p:nvSpPr>
        <p:spPr/>
        <p:txBody>
          <a:bodyPr>
            <a:normAutofit/>
          </a:bodyPr>
          <a:lstStyle/>
          <a:p>
            <a:r>
              <a:rPr lang="en-US" dirty="0" smtClean="0"/>
              <a:t>Additional Funding Requests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indent="-342900">
              <a:lnSpc>
                <a:spcPct val="95000"/>
              </a:lnSpc>
              <a:spcBef>
                <a:spcPct val="0"/>
              </a:spcBef>
              <a:buClr>
                <a:srgbClr val="FFFFFF"/>
              </a:buClr>
              <a:buFont typeface="Arial" pitchFamily="34" charset="0"/>
              <a:buChar char="•"/>
            </a:pPr>
            <a:r>
              <a:rPr lang="en-US" sz="4400" dirty="0" smtClean="0">
                <a:latin typeface="Arial" charset="0"/>
              </a:rPr>
              <a:t>Organization Recognition </a:t>
            </a:r>
            <a:endParaRPr lang="en-US" dirty="0" smtClean="0"/>
          </a:p>
          <a:p>
            <a:pPr lvl="1" indent="-342900">
              <a:lnSpc>
                <a:spcPct val="95000"/>
              </a:lnSpc>
              <a:spcBef>
                <a:spcPct val="0"/>
              </a:spcBef>
              <a:buClr>
                <a:srgbClr val="FFFFFF"/>
              </a:buClr>
              <a:buFont typeface="Arial" pitchFamily="34" charset="0"/>
              <a:buChar char="•"/>
            </a:pPr>
            <a:r>
              <a:rPr lang="en-US" sz="4400" dirty="0" smtClean="0">
                <a:latin typeface="Arial" charset="0"/>
              </a:rPr>
              <a:t>Finance and Budget Policies</a:t>
            </a:r>
            <a:endParaRPr lang="en-US" dirty="0" smtClean="0"/>
          </a:p>
          <a:p>
            <a:pPr lvl="1" indent="-342900">
              <a:lnSpc>
                <a:spcPct val="95000"/>
              </a:lnSpc>
              <a:spcBef>
                <a:spcPct val="0"/>
              </a:spcBef>
              <a:buClr>
                <a:srgbClr val="FFFFFF"/>
              </a:buClr>
              <a:buFont typeface="Arial" pitchFamily="34" charset="0"/>
              <a:buChar char="•"/>
            </a:pPr>
            <a:r>
              <a:rPr lang="en-US" sz="4400" dirty="0" smtClean="0">
                <a:latin typeface="Arial" charset="0"/>
              </a:rPr>
              <a:t>Event Planning</a:t>
            </a:r>
            <a:endParaRPr lang="en-US" dirty="0" smtClean="0"/>
          </a:p>
          <a:p>
            <a:pPr lvl="1" indent="-342900">
              <a:lnSpc>
                <a:spcPct val="95000"/>
              </a:lnSpc>
              <a:spcBef>
                <a:spcPct val="0"/>
              </a:spcBef>
              <a:buClr>
                <a:srgbClr val="FFFFFF"/>
              </a:buClr>
              <a:buFont typeface="Arial" pitchFamily="34" charset="0"/>
              <a:buChar char="•"/>
            </a:pPr>
            <a:r>
              <a:rPr lang="en-US" sz="4400" dirty="0" smtClean="0">
                <a:latin typeface="Arial" charset="0"/>
              </a:rPr>
              <a:t>University Resources</a:t>
            </a:r>
            <a:endParaRPr lang="en-US" dirty="0" smtClean="0"/>
          </a:p>
          <a:p>
            <a:pPr lvl="1" indent="-342900">
              <a:lnSpc>
                <a:spcPct val="95000"/>
              </a:lnSpc>
              <a:spcBef>
                <a:spcPct val="0"/>
              </a:spcBef>
              <a:buClr>
                <a:srgbClr val="FFFFFF"/>
              </a:buClr>
              <a:buFont typeface="Arial" pitchFamily="34" charset="0"/>
              <a:buChar char="•"/>
            </a:pPr>
            <a:r>
              <a:rPr lang="en-US" sz="4400" dirty="0" smtClean="0">
                <a:latin typeface="Arial" charset="0"/>
              </a:rPr>
              <a:t>Philanthropy Requirement</a:t>
            </a:r>
          </a:p>
          <a:p>
            <a:pPr lvl="1" indent="-342900">
              <a:lnSpc>
                <a:spcPct val="95000"/>
              </a:lnSpc>
              <a:spcBef>
                <a:spcPct val="0"/>
              </a:spcBef>
              <a:buClr>
                <a:srgbClr val="FFFFFF"/>
              </a:buClr>
              <a:buFont typeface="Arial" pitchFamily="34" charset="0"/>
              <a:buChar char="•"/>
            </a:pPr>
            <a:r>
              <a:rPr lang="en-US" sz="4400" dirty="0" smtClean="0">
                <a:latin typeface="Arial" charset="0"/>
              </a:rPr>
              <a:t>DU Policies</a:t>
            </a:r>
          </a:p>
          <a:p>
            <a:endParaRPr lang="en-US" dirty="0"/>
          </a:p>
        </p:txBody>
      </p:sp>
      <p:sp>
        <p:nvSpPr>
          <p:cNvPr id="2" name="Title 1"/>
          <p:cNvSpPr>
            <a:spLocks noGrp="1"/>
          </p:cNvSpPr>
          <p:nvPr>
            <p:ph type="title"/>
          </p:nvPr>
        </p:nvSpPr>
        <p:spPr/>
        <p:txBody>
          <a:bodyPr/>
          <a:lstStyle/>
          <a:p>
            <a:r>
              <a:rPr lang="en-US" dirty="0" smtClean="0"/>
              <a:t>Topics Covered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1" indent="-342900">
              <a:lnSpc>
                <a:spcPct val="95000"/>
              </a:lnSpc>
              <a:spcBef>
                <a:spcPct val="0"/>
              </a:spcBef>
              <a:buClr>
                <a:srgbClr val="FFFFFF"/>
              </a:buClr>
              <a:buFontTx/>
              <a:buChar char="•"/>
            </a:pPr>
            <a:r>
              <a:rPr lang="en-US" sz="3400" dirty="0" smtClean="0">
                <a:solidFill>
                  <a:srgbClr val="FFFFFF"/>
                </a:solidFill>
                <a:latin typeface="Tahoma" pitchFamily="34" charset="0"/>
              </a:rPr>
              <a:t>Check w/ VP and Fin Rep before moving forward</a:t>
            </a:r>
            <a:endParaRPr lang="en-US" dirty="0" smtClean="0"/>
          </a:p>
          <a:p>
            <a:pPr lvl="1" indent="-342900">
              <a:lnSpc>
                <a:spcPct val="95000"/>
              </a:lnSpc>
              <a:spcBef>
                <a:spcPct val="0"/>
              </a:spcBef>
              <a:buClr>
                <a:srgbClr val="FFFFFF"/>
              </a:buClr>
              <a:buFontTx/>
              <a:buChar char="•"/>
            </a:pPr>
            <a:endParaRPr lang="en-US" sz="34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400" dirty="0" smtClean="0">
                <a:solidFill>
                  <a:srgbClr val="FFFFFF"/>
                </a:solidFill>
                <a:latin typeface="Tahoma" pitchFamily="34" charset="0"/>
              </a:rPr>
              <a:t>Checks made payable to “Drexel University”</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3000" dirty="0" smtClean="0">
                <a:solidFill>
                  <a:srgbClr val="FFFFFF"/>
                </a:solidFill>
                <a:latin typeface="Tahoma" pitchFamily="34" charset="0"/>
              </a:rPr>
              <a:t>Drexel Law/”Group Name” in memo section</a:t>
            </a:r>
            <a:endParaRPr lang="en-US" dirty="0" smtClean="0"/>
          </a:p>
          <a:p>
            <a:pPr lvl="1" indent="-342900">
              <a:lnSpc>
                <a:spcPct val="95000"/>
              </a:lnSpc>
              <a:spcBef>
                <a:spcPct val="0"/>
              </a:spcBef>
              <a:buClr>
                <a:srgbClr val="FFFFFF"/>
              </a:buClr>
              <a:buFontTx/>
              <a:buChar char="•"/>
            </a:pPr>
            <a:endParaRPr lang="en-US" sz="34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400" dirty="0" smtClean="0">
                <a:solidFill>
                  <a:srgbClr val="FFFFFF"/>
                </a:solidFill>
                <a:latin typeface="Tahoma" pitchFamily="34" charset="0"/>
              </a:rPr>
              <a:t>Approximately 2 weeks for funds to be deposited</a:t>
            </a:r>
            <a:endParaRPr lang="en-US" dirty="0" smtClean="0"/>
          </a:p>
          <a:p>
            <a:pPr lvl="1" indent="-342900">
              <a:lnSpc>
                <a:spcPct val="95000"/>
              </a:lnSpc>
              <a:spcBef>
                <a:spcPct val="0"/>
              </a:spcBef>
              <a:buClr>
                <a:srgbClr val="FFFFFF"/>
              </a:buClr>
              <a:buFontTx/>
              <a:buChar char="•"/>
            </a:pPr>
            <a:endParaRPr lang="en-US" sz="34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400" dirty="0" smtClean="0">
                <a:solidFill>
                  <a:srgbClr val="FFFFFF"/>
                </a:solidFill>
                <a:latin typeface="Tahoma" pitchFamily="34" charset="0"/>
              </a:rPr>
              <a:t>If paying National dues, deposits must be made before check is cut to national org</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3000" dirty="0" smtClean="0">
                <a:solidFill>
                  <a:srgbClr val="FFFFFF"/>
                </a:solidFill>
                <a:latin typeface="Tahoma" pitchFamily="34" charset="0"/>
              </a:rPr>
              <a:t>Invoice from national org required</a:t>
            </a:r>
          </a:p>
          <a:p>
            <a:pPr>
              <a:buNone/>
            </a:pPr>
            <a:endParaRPr lang="en-US" dirty="0"/>
          </a:p>
        </p:txBody>
      </p:sp>
      <p:sp>
        <p:nvSpPr>
          <p:cNvPr id="2" name="Title 1"/>
          <p:cNvSpPr>
            <a:spLocks noGrp="1"/>
          </p:cNvSpPr>
          <p:nvPr>
            <p:ph type="title"/>
          </p:nvPr>
        </p:nvSpPr>
        <p:spPr/>
        <p:txBody>
          <a:bodyPr>
            <a:normAutofit/>
          </a:bodyPr>
          <a:lstStyle/>
          <a:p>
            <a:r>
              <a:rPr lang="en-US" dirty="0" smtClean="0"/>
              <a:t>Depositing Funds Into Org Account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1" indent="-342900">
              <a:lnSpc>
                <a:spcPct val="95000"/>
              </a:lnSpc>
              <a:spcBef>
                <a:spcPct val="0"/>
              </a:spcBef>
              <a:buClr>
                <a:srgbClr val="FFFFFF"/>
              </a:buClr>
              <a:buFontTx/>
              <a:buChar char="•"/>
            </a:pPr>
            <a:r>
              <a:rPr lang="en-US" sz="3400" dirty="0" smtClean="0">
                <a:solidFill>
                  <a:srgbClr val="FFFFFF"/>
                </a:solidFill>
                <a:latin typeface="Tahoma" pitchFamily="34" charset="0"/>
              </a:rPr>
              <a:t>If having a group dinner, alcohol CANNOT be on the receipt</a:t>
            </a:r>
            <a:endParaRPr lang="en-US" dirty="0" smtClean="0"/>
          </a:p>
          <a:p>
            <a:pPr lvl="1" indent="-342900">
              <a:lnSpc>
                <a:spcPct val="95000"/>
              </a:lnSpc>
              <a:spcBef>
                <a:spcPct val="0"/>
              </a:spcBef>
              <a:buClr>
                <a:srgbClr val="FFFFFF"/>
              </a:buClr>
              <a:buFontTx/>
              <a:buChar char="•"/>
            </a:pPr>
            <a:endParaRPr lang="en-US" sz="34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400" dirty="0" smtClean="0">
                <a:solidFill>
                  <a:srgbClr val="FFFFFF"/>
                </a:solidFill>
                <a:latin typeface="Tahoma" pitchFamily="34" charset="0"/>
              </a:rPr>
              <a:t>Generally, SBA will consider reimbursing up to 50% of travel costs (form required)</a:t>
            </a:r>
            <a:endParaRPr lang="en-US" dirty="0" smtClean="0"/>
          </a:p>
          <a:p>
            <a:pPr lvl="1" indent="-342900">
              <a:lnSpc>
                <a:spcPct val="95000"/>
              </a:lnSpc>
              <a:spcBef>
                <a:spcPct val="0"/>
              </a:spcBef>
              <a:buClr>
                <a:srgbClr val="FFFFFF"/>
              </a:buClr>
              <a:buFontTx/>
              <a:buChar char="•"/>
            </a:pPr>
            <a:endParaRPr lang="en-US" sz="34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400" dirty="0" smtClean="0">
                <a:solidFill>
                  <a:srgbClr val="FFFFFF"/>
                </a:solidFill>
                <a:latin typeface="Tahoma" pitchFamily="34" charset="0"/>
              </a:rPr>
              <a:t>Hotels must be put on credit card and reimbursed by check</a:t>
            </a:r>
            <a:endParaRPr lang="en-US" dirty="0" smtClean="0"/>
          </a:p>
          <a:p>
            <a:pPr lvl="1" indent="-342900">
              <a:lnSpc>
                <a:spcPct val="95000"/>
              </a:lnSpc>
              <a:spcBef>
                <a:spcPct val="0"/>
              </a:spcBef>
              <a:buClr>
                <a:srgbClr val="FFFFFF"/>
              </a:buClr>
              <a:buFontTx/>
              <a:buChar char="•"/>
            </a:pPr>
            <a:endParaRPr lang="en-US" sz="34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400" dirty="0" smtClean="0">
                <a:solidFill>
                  <a:srgbClr val="FFFFFF"/>
                </a:solidFill>
                <a:latin typeface="Tahoma" pitchFamily="34" charset="0"/>
              </a:rPr>
              <a:t>Save all receipts: </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3000" dirty="0" smtClean="0">
                <a:solidFill>
                  <a:srgbClr val="FFFFFF"/>
                </a:solidFill>
                <a:latin typeface="Tahoma" pitchFamily="34" charset="0"/>
              </a:rPr>
              <a:t>No Receipt = No Reimbursement</a:t>
            </a:r>
          </a:p>
          <a:p>
            <a:pPr>
              <a:buNone/>
            </a:pPr>
            <a:endParaRPr lang="en-US" dirty="0"/>
          </a:p>
        </p:txBody>
      </p:sp>
      <p:sp>
        <p:nvSpPr>
          <p:cNvPr id="2" name="Title 1"/>
          <p:cNvSpPr>
            <a:spLocks noGrp="1"/>
          </p:cNvSpPr>
          <p:nvPr>
            <p:ph type="title"/>
          </p:nvPr>
        </p:nvSpPr>
        <p:spPr/>
        <p:txBody>
          <a:bodyPr/>
          <a:lstStyle/>
          <a:p>
            <a:r>
              <a:rPr lang="en-US" dirty="0" smtClean="0"/>
              <a:t>Travel Policies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t>Event Planning</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sz="3200" dirty="0" smtClean="0">
                <a:solidFill>
                  <a:srgbClr val="FFFFFF"/>
                </a:solidFill>
                <a:latin typeface="Tahoma" pitchFamily="34" charset="0"/>
              </a:rPr>
              <a:t>What kind of event is it?</a:t>
            </a:r>
            <a:br>
              <a:rPr lang="en-US" sz="3200" dirty="0" smtClean="0">
                <a:solidFill>
                  <a:srgbClr val="FFFFFF"/>
                </a:solidFill>
                <a:latin typeface="Tahoma" pitchFamily="34" charset="0"/>
              </a:rPr>
            </a:br>
            <a:r>
              <a:rPr lang="en-US" sz="3200" dirty="0" smtClean="0">
                <a:solidFill>
                  <a:srgbClr val="FFFFFF"/>
                </a:solidFill>
                <a:latin typeface="Tahoma" pitchFamily="34" charset="0"/>
              </a:rPr>
              <a:t/>
            </a:r>
            <a:br>
              <a:rPr lang="en-US" sz="3200" dirty="0" smtClean="0">
                <a:solidFill>
                  <a:srgbClr val="FFFFFF"/>
                </a:solidFill>
                <a:latin typeface="Tahoma" pitchFamily="34" charset="0"/>
              </a:rPr>
            </a:br>
            <a:r>
              <a:rPr lang="en-US" sz="3200" dirty="0" smtClean="0">
                <a:solidFill>
                  <a:srgbClr val="FFFFFF"/>
                </a:solidFill>
                <a:latin typeface="Tahoma" pitchFamily="34" charset="0"/>
              </a:rPr>
              <a:t>• What are the goals for your event? </a:t>
            </a:r>
            <a:br>
              <a:rPr lang="en-US" sz="3200" dirty="0" smtClean="0">
                <a:solidFill>
                  <a:srgbClr val="FFFFFF"/>
                </a:solidFill>
                <a:latin typeface="Tahoma" pitchFamily="34" charset="0"/>
              </a:rPr>
            </a:br>
            <a:r>
              <a:rPr lang="en-US" sz="3200" dirty="0" smtClean="0">
                <a:solidFill>
                  <a:srgbClr val="FFFFFF"/>
                </a:solidFill>
                <a:latin typeface="Tahoma" pitchFamily="34" charset="0"/>
              </a:rPr>
              <a:t/>
            </a:r>
            <a:br>
              <a:rPr lang="en-US" sz="3200" dirty="0" smtClean="0">
                <a:solidFill>
                  <a:srgbClr val="FFFFFF"/>
                </a:solidFill>
                <a:latin typeface="Tahoma" pitchFamily="34" charset="0"/>
              </a:rPr>
            </a:br>
            <a:r>
              <a:rPr lang="en-US" sz="3200" dirty="0" smtClean="0">
                <a:solidFill>
                  <a:srgbClr val="FFFFFF"/>
                </a:solidFill>
                <a:latin typeface="Tahoma" pitchFamily="34" charset="0"/>
              </a:rPr>
              <a:t>• How will your event benefit Drexel University students? </a:t>
            </a:r>
            <a:br>
              <a:rPr lang="en-US" sz="3200" dirty="0" smtClean="0">
                <a:solidFill>
                  <a:srgbClr val="FFFFFF"/>
                </a:solidFill>
                <a:latin typeface="Tahoma" pitchFamily="34" charset="0"/>
              </a:rPr>
            </a:br>
            <a:r>
              <a:rPr lang="en-US" sz="3200" dirty="0" smtClean="0">
                <a:solidFill>
                  <a:srgbClr val="FFFFFF"/>
                </a:solidFill>
                <a:latin typeface="Tahoma" pitchFamily="34" charset="0"/>
              </a:rPr>
              <a:t/>
            </a:r>
            <a:br>
              <a:rPr lang="en-US" sz="3200" dirty="0" smtClean="0">
                <a:solidFill>
                  <a:srgbClr val="FFFFFF"/>
                </a:solidFill>
                <a:latin typeface="Tahoma" pitchFamily="34" charset="0"/>
              </a:rPr>
            </a:br>
            <a:r>
              <a:rPr lang="en-US" sz="3200" dirty="0" smtClean="0">
                <a:solidFill>
                  <a:srgbClr val="FFFFFF"/>
                </a:solidFill>
                <a:latin typeface="Tahoma" pitchFamily="34" charset="0"/>
              </a:rPr>
              <a:t>• Will your event be open to the general public?</a:t>
            </a:r>
            <a:br>
              <a:rPr lang="en-US" sz="3200" dirty="0" smtClean="0">
                <a:solidFill>
                  <a:srgbClr val="FFFFFF"/>
                </a:solidFill>
                <a:latin typeface="Tahoma" pitchFamily="34" charset="0"/>
              </a:rPr>
            </a:br>
            <a:r>
              <a:rPr lang="en-US" sz="3200" dirty="0" smtClean="0">
                <a:solidFill>
                  <a:srgbClr val="FFFFFF"/>
                </a:solidFill>
                <a:latin typeface="Tahoma" pitchFamily="34" charset="0"/>
              </a:rPr>
              <a:t/>
            </a:r>
            <a:br>
              <a:rPr lang="en-US" sz="3200" dirty="0" smtClean="0">
                <a:solidFill>
                  <a:srgbClr val="FFFFFF"/>
                </a:solidFill>
                <a:latin typeface="Tahoma" pitchFamily="34" charset="0"/>
              </a:rPr>
            </a:br>
            <a:r>
              <a:rPr lang="en-US" sz="3200" dirty="0" smtClean="0">
                <a:solidFill>
                  <a:srgbClr val="FFFFFF"/>
                </a:solidFill>
                <a:latin typeface="Tahoma" pitchFamily="34" charset="0"/>
              </a:rPr>
              <a:t>• Is your event a duplication of another event? Has it been done in the past? What were its strengths and weaknesses? </a:t>
            </a:r>
            <a:br>
              <a:rPr lang="en-US" sz="3200" dirty="0" smtClean="0">
                <a:solidFill>
                  <a:srgbClr val="FFFFFF"/>
                </a:solidFill>
                <a:latin typeface="Tahoma" pitchFamily="34" charset="0"/>
              </a:rPr>
            </a:br>
            <a:r>
              <a:rPr lang="en-US" sz="3200" dirty="0" smtClean="0">
                <a:solidFill>
                  <a:srgbClr val="FFFFFF"/>
                </a:solidFill>
                <a:latin typeface="Tahoma" pitchFamily="34" charset="0"/>
              </a:rPr>
              <a:t/>
            </a:r>
            <a:br>
              <a:rPr lang="en-US" sz="3200" dirty="0" smtClean="0">
                <a:solidFill>
                  <a:srgbClr val="FFFFFF"/>
                </a:solidFill>
                <a:latin typeface="Tahoma" pitchFamily="34" charset="0"/>
              </a:rPr>
            </a:br>
            <a:r>
              <a:rPr lang="en-US" sz="3200" dirty="0" smtClean="0">
                <a:solidFill>
                  <a:srgbClr val="FFFFFF"/>
                </a:solidFill>
                <a:latin typeface="Tahoma" pitchFamily="34" charset="0"/>
              </a:rPr>
              <a:t>• Could the event possibly incur liability? What are the risks involved? Is it dangerous?</a:t>
            </a:r>
            <a:endParaRPr lang="en-US" dirty="0"/>
          </a:p>
        </p:txBody>
      </p:sp>
      <p:sp>
        <p:nvSpPr>
          <p:cNvPr id="2" name="Title 1"/>
          <p:cNvSpPr>
            <a:spLocks noGrp="1"/>
          </p:cNvSpPr>
          <p:nvPr>
            <p:ph type="title"/>
          </p:nvPr>
        </p:nvSpPr>
        <p:spPr/>
        <p:txBody>
          <a:bodyPr/>
          <a:lstStyle/>
          <a:p>
            <a:r>
              <a:rPr lang="en-US" dirty="0" smtClean="0"/>
              <a:t>Your Event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5562600"/>
          </a:xfrm>
        </p:spPr>
        <p:txBody>
          <a:bodyPr>
            <a:normAutofit fontScale="62500" lnSpcReduction="20000"/>
          </a:bodyPr>
          <a:lstStyle/>
          <a:p>
            <a:pPr lvl="1" indent="-342900">
              <a:lnSpc>
                <a:spcPct val="95000"/>
              </a:lnSpc>
              <a:spcBef>
                <a:spcPct val="0"/>
              </a:spcBef>
              <a:buClr>
                <a:srgbClr val="FFFFFF"/>
              </a:buClr>
              <a:buFontTx/>
              <a:buChar char="•"/>
            </a:pPr>
            <a:r>
              <a:rPr lang="en-US" sz="4000" dirty="0" smtClean="0">
                <a:solidFill>
                  <a:srgbClr val="FFFFFF"/>
                </a:solidFill>
                <a:latin typeface="Tahoma" pitchFamily="34" charset="0"/>
              </a:rPr>
              <a:t>Plan a date and time for your event. </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3600" dirty="0" smtClean="0">
                <a:solidFill>
                  <a:srgbClr val="FFFFFF"/>
                </a:solidFill>
                <a:latin typeface="Tahoma" pitchFamily="34" charset="0"/>
              </a:rPr>
              <a:t>Does it conflict with any other campus event (midterms, finals, other major student organization event, or a holiday)? </a:t>
            </a:r>
          </a:p>
          <a:p>
            <a:pPr marL="1131570" lvl="3" indent="-285750">
              <a:lnSpc>
                <a:spcPct val="95000"/>
              </a:lnSpc>
              <a:spcBef>
                <a:spcPct val="0"/>
              </a:spcBef>
              <a:buClr>
                <a:srgbClr val="FFFFFF"/>
              </a:buClr>
              <a:buSzPct val="80000"/>
              <a:buFont typeface="Courier New" pitchFamily="49" charset="0"/>
              <a:buChar char="o"/>
            </a:pPr>
            <a:r>
              <a:rPr lang="en-US" sz="3100" dirty="0" smtClean="0">
                <a:solidFill>
                  <a:srgbClr val="FFFFFF"/>
                </a:solidFill>
                <a:latin typeface="+mj-lt"/>
              </a:rPr>
              <a:t>Check the school’s calendar !!!</a:t>
            </a:r>
            <a:endParaRPr lang="en-US" sz="3100" dirty="0" smtClean="0">
              <a:latin typeface="+mj-lt"/>
            </a:endParaRPr>
          </a:p>
          <a:p>
            <a:pPr lvl="1" indent="-342900">
              <a:lnSpc>
                <a:spcPct val="95000"/>
              </a:lnSpc>
              <a:spcBef>
                <a:spcPct val="0"/>
              </a:spcBef>
              <a:buClr>
                <a:srgbClr val="FFFFFF"/>
              </a:buClr>
              <a:buFontTx/>
              <a:buChar char="•"/>
            </a:pPr>
            <a:endParaRPr lang="en-US" sz="40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4000" dirty="0" smtClean="0">
                <a:solidFill>
                  <a:srgbClr val="FFFFFF"/>
                </a:solidFill>
                <a:latin typeface="Tahoma" pitchFamily="34" charset="0"/>
              </a:rPr>
              <a:t>What is the estimated attendance?</a:t>
            </a:r>
            <a:endParaRPr lang="en-US" dirty="0" smtClean="0"/>
          </a:p>
          <a:p>
            <a:pPr lvl="1" indent="-342900">
              <a:lnSpc>
                <a:spcPct val="95000"/>
              </a:lnSpc>
              <a:spcBef>
                <a:spcPct val="0"/>
              </a:spcBef>
              <a:buClr>
                <a:srgbClr val="FFFFFF"/>
              </a:buClr>
              <a:buFontTx/>
              <a:buChar char="•"/>
            </a:pPr>
            <a:endParaRPr lang="en-US" sz="40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4000" dirty="0" smtClean="0">
                <a:solidFill>
                  <a:srgbClr val="FFFFFF"/>
                </a:solidFill>
                <a:latin typeface="Tahoma" pitchFamily="34" charset="0"/>
              </a:rPr>
              <a:t>Will you be requiring the services of a performer, caterer, band, speaker, dance troupe, etc from outside of the University?</a:t>
            </a:r>
          </a:p>
          <a:p>
            <a:pPr lvl="1" indent="-342900">
              <a:lnSpc>
                <a:spcPct val="95000"/>
              </a:lnSpc>
              <a:spcBef>
                <a:spcPct val="0"/>
              </a:spcBef>
              <a:buClr>
                <a:srgbClr val="FFFFFF"/>
              </a:buClr>
              <a:buFontTx/>
              <a:buChar char="•"/>
            </a:pPr>
            <a:r>
              <a:rPr lang="en-US" sz="4000" dirty="0" smtClean="0">
                <a:solidFill>
                  <a:srgbClr val="FFFFFF"/>
                </a:solidFill>
                <a:latin typeface="Tahoma" pitchFamily="34" charset="0"/>
              </a:rPr>
              <a:t>What are your sound requirements?</a:t>
            </a:r>
            <a:endParaRPr lang="en-US" sz="3600" dirty="0" smtClean="0"/>
          </a:p>
          <a:p>
            <a:pPr lvl="1" indent="-342900">
              <a:lnSpc>
                <a:spcPct val="95000"/>
              </a:lnSpc>
              <a:spcBef>
                <a:spcPct val="0"/>
              </a:spcBef>
              <a:buClr>
                <a:srgbClr val="FFFFFF"/>
              </a:buClr>
              <a:buFontTx/>
              <a:buChar char="•"/>
            </a:pPr>
            <a:endParaRPr lang="en-US" sz="40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4000" dirty="0" smtClean="0">
                <a:solidFill>
                  <a:srgbClr val="FFFFFF"/>
                </a:solidFill>
                <a:latin typeface="Tahoma" pitchFamily="34" charset="0"/>
              </a:rPr>
              <a:t>How will you advertise?</a:t>
            </a:r>
            <a:endParaRPr lang="en-US" sz="3600" dirty="0" smtClean="0"/>
          </a:p>
          <a:p>
            <a:pPr lvl="1" indent="-342900">
              <a:lnSpc>
                <a:spcPct val="95000"/>
              </a:lnSpc>
              <a:spcBef>
                <a:spcPct val="0"/>
              </a:spcBef>
              <a:buClr>
                <a:srgbClr val="FFFFFF"/>
              </a:buClr>
              <a:buFontTx/>
              <a:buChar char="•"/>
            </a:pPr>
            <a:endParaRPr lang="en-US" sz="40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4000" dirty="0" smtClean="0">
                <a:solidFill>
                  <a:srgbClr val="FFFFFF"/>
                </a:solidFill>
                <a:latin typeface="Tahoma" pitchFamily="34" charset="0"/>
              </a:rPr>
              <a:t>Do you have enough members and volunteers to help set up, run the event, and clean up afterward?</a:t>
            </a:r>
            <a:endParaRPr lang="en-US" sz="3600" dirty="0" smtClean="0"/>
          </a:p>
          <a:p>
            <a:pPr lvl="1" indent="-342900">
              <a:lnSpc>
                <a:spcPct val="95000"/>
              </a:lnSpc>
              <a:spcBef>
                <a:spcPct val="0"/>
              </a:spcBef>
              <a:buClr>
                <a:srgbClr val="FFFFFF"/>
              </a:buClr>
              <a:buFontTx/>
              <a:buChar char="•"/>
            </a:pPr>
            <a:endParaRPr lang="en-US" sz="40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4000" dirty="0" smtClean="0">
                <a:solidFill>
                  <a:srgbClr val="FFFFFF"/>
                </a:solidFill>
                <a:latin typeface="Tahoma" pitchFamily="34" charset="0"/>
              </a:rPr>
              <a:t>Did you already budget for this event?</a:t>
            </a:r>
            <a:endParaRPr lang="en-US" sz="3600" dirty="0" smtClean="0"/>
          </a:p>
          <a:p>
            <a:pPr lvl="1" indent="-342900">
              <a:lnSpc>
                <a:spcPct val="95000"/>
              </a:lnSpc>
              <a:spcBef>
                <a:spcPct val="0"/>
              </a:spcBef>
              <a:buClr>
                <a:srgbClr val="FFFFFF"/>
              </a:buClr>
              <a:buFontTx/>
              <a:buChar char="•"/>
            </a:pPr>
            <a:endParaRPr lang="en-US" sz="4000" dirty="0" smtClean="0">
              <a:solidFill>
                <a:srgbClr val="FFFFFF"/>
              </a:solidFill>
              <a:latin typeface="Tahoma" pitchFamily="34" charset="0"/>
            </a:endParaRPr>
          </a:p>
          <a:p>
            <a:pPr>
              <a:buNone/>
            </a:pPr>
            <a:endParaRPr lang="en-US" dirty="0"/>
          </a:p>
        </p:txBody>
      </p:sp>
      <p:sp>
        <p:nvSpPr>
          <p:cNvPr id="2" name="Title 1"/>
          <p:cNvSpPr>
            <a:spLocks noGrp="1"/>
          </p:cNvSpPr>
          <p:nvPr>
            <p:ph type="title"/>
          </p:nvPr>
        </p:nvSpPr>
        <p:spPr>
          <a:xfrm>
            <a:off x="457200" y="0"/>
            <a:ext cx="8229600" cy="1143000"/>
          </a:xfrm>
        </p:spPr>
        <p:txBody>
          <a:bodyPr/>
          <a:lstStyle/>
          <a:p>
            <a:r>
              <a:rPr lang="en-US" dirty="0" smtClean="0"/>
              <a:t>Questions to Think About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indent="-342900">
              <a:lnSpc>
                <a:spcPct val="95000"/>
              </a:lnSpc>
              <a:buClr>
                <a:srgbClr val="FFFFFF"/>
              </a:buClr>
              <a:buSzPct val="100000"/>
              <a:buFontTx/>
              <a:buChar char="•"/>
            </a:pPr>
            <a:r>
              <a:rPr lang="en-US" sz="3600" dirty="0" smtClean="0">
                <a:solidFill>
                  <a:srgbClr val="FFFFFF"/>
                </a:solidFill>
                <a:latin typeface="Tahoma" pitchFamily="34" charset="0"/>
              </a:rPr>
              <a:t>Form consolidates three most common event needs:</a:t>
            </a:r>
            <a:endParaRPr lang="en-US" dirty="0" smtClean="0"/>
          </a:p>
          <a:p>
            <a:pPr marL="857250" lvl="2" indent="-285750">
              <a:lnSpc>
                <a:spcPct val="95000"/>
              </a:lnSpc>
              <a:buClr>
                <a:srgbClr val="FFFFFF"/>
              </a:buClr>
              <a:buSzPct val="80000"/>
              <a:buFont typeface="Courier New" pitchFamily="49" charset="0"/>
              <a:buChar char="o"/>
            </a:pPr>
            <a:endParaRPr lang="en-US" sz="3100" dirty="0" smtClean="0">
              <a:solidFill>
                <a:srgbClr val="FFFFFF"/>
              </a:solidFill>
              <a:latin typeface="Tahoma" pitchFamily="34" charset="0"/>
            </a:endParaRPr>
          </a:p>
          <a:p>
            <a:pPr marL="857250" lvl="2" indent="-285750">
              <a:lnSpc>
                <a:spcPct val="95000"/>
              </a:lnSpc>
              <a:buClr>
                <a:srgbClr val="FFFFFF"/>
              </a:buClr>
              <a:buSzPct val="80000"/>
              <a:buFont typeface="Courier New" pitchFamily="49" charset="0"/>
              <a:buChar char="o"/>
            </a:pPr>
            <a:r>
              <a:rPr lang="en-US" sz="3100" dirty="0" smtClean="0">
                <a:solidFill>
                  <a:srgbClr val="FFFFFF"/>
                </a:solidFill>
                <a:latin typeface="Tahoma" pitchFamily="34" charset="0"/>
              </a:rPr>
              <a:t>Event approval</a:t>
            </a:r>
            <a:endParaRPr lang="en-US" dirty="0" smtClean="0"/>
          </a:p>
          <a:p>
            <a:pPr marL="857250" lvl="2" indent="-285750">
              <a:lnSpc>
                <a:spcPct val="95000"/>
              </a:lnSpc>
              <a:buClr>
                <a:srgbClr val="FFFFFF"/>
              </a:buClr>
              <a:buSzPct val="80000"/>
              <a:buFont typeface="Courier New" pitchFamily="49" charset="0"/>
              <a:buChar char="o"/>
            </a:pPr>
            <a:r>
              <a:rPr lang="en-US" sz="3100" dirty="0" smtClean="0">
                <a:solidFill>
                  <a:srgbClr val="FFFFFF"/>
                </a:solidFill>
                <a:latin typeface="Tahoma" pitchFamily="34" charset="0"/>
              </a:rPr>
              <a:t>Room Request</a:t>
            </a:r>
            <a:endParaRPr lang="en-US" dirty="0" smtClean="0"/>
          </a:p>
          <a:p>
            <a:pPr marL="857250" lvl="2" indent="-285750">
              <a:lnSpc>
                <a:spcPct val="95000"/>
              </a:lnSpc>
              <a:buClr>
                <a:srgbClr val="FFFFFF"/>
              </a:buClr>
              <a:buSzPct val="80000"/>
              <a:buFont typeface="Courier New" pitchFamily="49" charset="0"/>
              <a:buChar char="o"/>
            </a:pPr>
            <a:r>
              <a:rPr lang="en-US" sz="3100" dirty="0" smtClean="0">
                <a:solidFill>
                  <a:srgbClr val="FFFFFF"/>
                </a:solidFill>
                <a:latin typeface="Tahoma" pitchFamily="34" charset="0"/>
              </a:rPr>
              <a:t>Catering/Other special needs</a:t>
            </a:r>
            <a:endParaRPr lang="en-US" dirty="0" smtClean="0"/>
          </a:p>
          <a:p>
            <a:pPr lvl="1" indent="-342900">
              <a:lnSpc>
                <a:spcPct val="95000"/>
              </a:lnSpc>
              <a:buClr>
                <a:srgbClr val="FFFFFF"/>
              </a:buClr>
              <a:buSzPct val="100000"/>
              <a:buFontTx/>
              <a:buChar char="•"/>
            </a:pPr>
            <a:endParaRPr lang="en-US" sz="3600" dirty="0" smtClean="0">
              <a:solidFill>
                <a:srgbClr val="FFFFFF"/>
              </a:solidFill>
              <a:latin typeface="Tahoma" pitchFamily="34" charset="0"/>
            </a:endParaRPr>
          </a:p>
          <a:p>
            <a:pPr lvl="1" indent="-342900">
              <a:lnSpc>
                <a:spcPct val="95000"/>
              </a:lnSpc>
              <a:buClr>
                <a:srgbClr val="FFFFFF"/>
              </a:buClr>
              <a:buSzPct val="100000"/>
              <a:buFontTx/>
              <a:buChar char="•"/>
            </a:pPr>
            <a:r>
              <a:rPr lang="en-US" sz="3600" dirty="0" smtClean="0">
                <a:solidFill>
                  <a:srgbClr val="FFFFFF"/>
                </a:solidFill>
                <a:latin typeface="Tahoma" pitchFamily="34" charset="0"/>
              </a:rPr>
              <a:t>Submit a completed form to the SBA and we do the leg work!</a:t>
            </a:r>
          </a:p>
          <a:p>
            <a:pPr>
              <a:buNone/>
            </a:pPr>
            <a:endParaRPr lang="en-US" dirty="0"/>
          </a:p>
        </p:txBody>
      </p:sp>
      <p:sp>
        <p:nvSpPr>
          <p:cNvPr id="2" name="Title 1"/>
          <p:cNvSpPr>
            <a:spLocks noGrp="1"/>
          </p:cNvSpPr>
          <p:nvPr>
            <p:ph type="title"/>
          </p:nvPr>
        </p:nvSpPr>
        <p:spPr/>
        <p:txBody>
          <a:bodyPr/>
          <a:lstStyle/>
          <a:p>
            <a:r>
              <a:rPr lang="en-US" dirty="0" smtClean="0"/>
              <a:t>Event Planning Form</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dirty="0" smtClean="0">
                <a:latin typeface="Tahoma" pitchFamily="34" charset="0"/>
                <a:ea typeface="Tahoma" pitchFamily="34" charset="0"/>
                <a:cs typeface="Tahoma" pitchFamily="34" charset="0"/>
              </a:rPr>
              <a:t>Time Frames:</a:t>
            </a:r>
          </a:p>
          <a:p>
            <a:pPr marL="822960" lvl="1" indent="-457200">
              <a:buAutoNum type="arabicPeriod"/>
            </a:pPr>
            <a:r>
              <a:rPr lang="en-US" dirty="0" smtClean="0">
                <a:latin typeface="Tahoma" pitchFamily="34" charset="0"/>
                <a:ea typeface="Tahoma" pitchFamily="34" charset="0"/>
                <a:cs typeface="Tahoma" pitchFamily="34" charset="0"/>
              </a:rPr>
              <a:t>Room request </a:t>
            </a:r>
            <a:r>
              <a:rPr lang="en-US" u="sng" dirty="0" smtClean="0">
                <a:latin typeface="Tahoma" pitchFamily="34" charset="0"/>
                <a:ea typeface="Tahoma" pitchFamily="34" charset="0"/>
                <a:cs typeface="Tahoma" pitchFamily="34" charset="0"/>
              </a:rPr>
              <a:t>only</a:t>
            </a:r>
            <a:r>
              <a:rPr lang="en-US" dirty="0" smtClean="0">
                <a:latin typeface="Tahoma" pitchFamily="34" charset="0"/>
                <a:ea typeface="Tahoma" pitchFamily="34" charset="0"/>
                <a:cs typeface="Tahoma" pitchFamily="34" charset="0"/>
              </a:rPr>
              <a:t> (2 business days notice). Email </a:t>
            </a:r>
            <a:r>
              <a:rPr lang="en-US" dirty="0" smtClean="0">
                <a:latin typeface="Tahoma" pitchFamily="34" charset="0"/>
                <a:ea typeface="Tahoma" pitchFamily="34" charset="0"/>
                <a:cs typeface="Tahoma" pitchFamily="34" charset="0"/>
                <a:hlinkClick r:id="rId2"/>
              </a:rPr>
              <a:t>Lawres@drexel.edu</a:t>
            </a:r>
            <a:endParaRPr lang="en-US" dirty="0" smtClean="0">
              <a:latin typeface="Tahoma" pitchFamily="34" charset="0"/>
              <a:ea typeface="Tahoma" pitchFamily="34" charset="0"/>
              <a:cs typeface="Tahoma" pitchFamily="34" charset="0"/>
            </a:endParaRPr>
          </a:p>
          <a:p>
            <a:pPr marL="822960" lvl="1" indent="-457200">
              <a:buAutoNum type="arabicPeriod"/>
            </a:pPr>
            <a:r>
              <a:rPr lang="en-US" dirty="0" smtClean="0">
                <a:latin typeface="Tahoma" pitchFamily="34" charset="0"/>
                <a:ea typeface="Tahoma" pitchFamily="34" charset="0"/>
                <a:cs typeface="Tahoma" pitchFamily="34" charset="0"/>
              </a:rPr>
              <a:t>Room request with catering which includes ordering pizza, etc.(10 days notice).</a:t>
            </a:r>
          </a:p>
          <a:p>
            <a:pPr marL="822960" lvl="1" indent="-457200">
              <a:buAutoNum type="arabicPeriod"/>
            </a:pPr>
            <a:r>
              <a:rPr lang="en-US" dirty="0" smtClean="0">
                <a:latin typeface="Tahoma" pitchFamily="34" charset="0"/>
                <a:ea typeface="Tahoma" pitchFamily="34" charset="0"/>
                <a:cs typeface="Tahoma" pitchFamily="34" charset="0"/>
              </a:rPr>
              <a:t>Room request with or without catering that is already approved in budget but with other big needs (contracts, speakers, etc.) (4 weeks notice).</a:t>
            </a:r>
          </a:p>
          <a:p>
            <a:pPr marL="822960" lvl="1" indent="-457200">
              <a:buAutoNum type="arabicPeriod"/>
            </a:pPr>
            <a:r>
              <a:rPr lang="en-US" dirty="0" smtClean="0">
                <a:latin typeface="Tahoma" pitchFamily="34" charset="0"/>
                <a:ea typeface="Tahoma" pitchFamily="34" charset="0"/>
                <a:cs typeface="Tahoma" pitchFamily="34" charset="0"/>
              </a:rPr>
              <a:t>Meeting or event that is NOT a part of a pre-approved budget (5 weeks notice). </a:t>
            </a:r>
          </a:p>
          <a:p>
            <a:pPr lvl="1"/>
            <a:endParaRPr lang="en-US" dirty="0" smtClean="0">
              <a:latin typeface="Tahoma" pitchFamily="34" charset="0"/>
              <a:ea typeface="Tahoma" pitchFamily="34" charset="0"/>
              <a:cs typeface="Tahoma" pitchFamily="34" charset="0"/>
            </a:endParaRPr>
          </a:p>
          <a:p>
            <a:pPr lvl="1"/>
            <a:r>
              <a:rPr lang="en-US" dirty="0" smtClean="0">
                <a:latin typeface="Tahoma" pitchFamily="34" charset="0"/>
                <a:ea typeface="Tahoma" pitchFamily="34" charset="0"/>
                <a:cs typeface="Tahoma" pitchFamily="34" charset="0"/>
              </a:rPr>
              <a:t>Submit your form to the SBA office on the 2</a:t>
            </a:r>
            <a:r>
              <a:rPr lang="en-US" baseline="30000" dirty="0" smtClean="0">
                <a:latin typeface="Tahoma" pitchFamily="34" charset="0"/>
                <a:ea typeface="Tahoma" pitchFamily="34" charset="0"/>
                <a:cs typeface="Tahoma" pitchFamily="34" charset="0"/>
              </a:rPr>
              <a:t>nd</a:t>
            </a:r>
            <a:r>
              <a:rPr lang="en-US" dirty="0" smtClean="0">
                <a:latin typeface="Tahoma" pitchFamily="34" charset="0"/>
                <a:ea typeface="Tahoma" pitchFamily="34" charset="0"/>
                <a:cs typeface="Tahoma" pitchFamily="34" charset="0"/>
              </a:rPr>
              <a:t> Floor and your request will either be approved or denied. </a:t>
            </a:r>
          </a:p>
          <a:p>
            <a:pPr lvl="1"/>
            <a:r>
              <a:rPr lang="en-US" dirty="0" smtClean="0">
                <a:latin typeface="Tahoma" pitchFamily="34" charset="0"/>
                <a:ea typeface="Tahoma" pitchFamily="34" charset="0"/>
                <a:cs typeface="Tahoma" pitchFamily="34" charset="0"/>
              </a:rPr>
              <a:t>Reminder, all student org events must be open to the entire student body and membership in orgs must be open to all students. </a:t>
            </a:r>
          </a:p>
          <a:p>
            <a:pPr>
              <a:buNone/>
            </a:pPr>
            <a:endParaRPr lang="en-US" dirty="0"/>
          </a:p>
        </p:txBody>
      </p:sp>
      <p:sp>
        <p:nvSpPr>
          <p:cNvPr id="2" name="Title 1"/>
          <p:cNvSpPr>
            <a:spLocks noGrp="1"/>
          </p:cNvSpPr>
          <p:nvPr>
            <p:ph type="title"/>
          </p:nvPr>
        </p:nvSpPr>
        <p:spPr/>
        <p:txBody>
          <a:bodyPr/>
          <a:lstStyle/>
          <a:p>
            <a:r>
              <a:rPr lang="en-US" dirty="0" smtClean="0"/>
              <a:t>Step 1: Event Approval</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After SBA approval, SBA brings packet to complete Room Request.</a:t>
            </a:r>
            <a:endParaRPr lang="en-US" dirty="0" smtClean="0"/>
          </a:p>
          <a:p>
            <a:pPr lvl="1" indent="-342900">
              <a:lnSpc>
                <a:spcPct val="95000"/>
              </a:lnSpc>
              <a:spcBef>
                <a:spcPct val="0"/>
              </a:spcBef>
              <a:buClr>
                <a:srgbClr val="FFFFFF"/>
              </a:buClr>
              <a:buFontTx/>
              <a:buChar char="•"/>
            </a:pPr>
            <a:endParaRPr lang="en-US" sz="36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Notification of room assignment will go to the individual listed as the primary contact. </a:t>
            </a:r>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Step 2: Room Request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After SBA approval and room assignment, Dean McGovern receives the form if there are catering, A/V needs, or other special needs.</a:t>
            </a:r>
            <a:endParaRPr lang="en-US" dirty="0" smtClean="0"/>
          </a:p>
          <a:p>
            <a:pPr lvl="1" indent="-342900">
              <a:lnSpc>
                <a:spcPct val="95000"/>
              </a:lnSpc>
              <a:spcBef>
                <a:spcPct val="0"/>
              </a:spcBef>
              <a:buClr>
                <a:srgbClr val="FFFFFF"/>
              </a:buClr>
              <a:buFontTx/>
              <a:buChar char="•"/>
            </a:pPr>
            <a:endParaRPr lang="en-US" sz="36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For reference, catering menu through Chestnut Street Caterers available at: </a:t>
            </a:r>
          </a:p>
          <a:p>
            <a:pPr lvl="1" indent="-342900">
              <a:lnSpc>
                <a:spcPct val="95000"/>
              </a:lnSpc>
              <a:spcBef>
                <a:spcPct val="0"/>
              </a:spcBef>
              <a:buClr>
                <a:srgbClr val="FFFFFF"/>
              </a:buClr>
              <a:buNone/>
            </a:pPr>
            <a:r>
              <a:rPr lang="en-US" sz="3600" dirty="0" smtClean="0">
                <a:solidFill>
                  <a:srgbClr val="FFFFFF"/>
                </a:solidFill>
                <a:latin typeface="Tahoma" pitchFamily="34" charset="0"/>
                <a:hlinkClick r:id="rId2"/>
              </a:rPr>
              <a:t>http://www.chestnutstreetcaterers.com/documents/ChestnutJust4U.pdf</a:t>
            </a:r>
            <a:endParaRPr lang="en-US" sz="3600" dirty="0" smtClean="0">
              <a:solidFill>
                <a:srgbClr val="FFFFFF"/>
              </a:solidFill>
              <a:latin typeface="Tahoma" pitchFamily="34" charset="0"/>
            </a:endParaRPr>
          </a:p>
          <a:p>
            <a:pPr lvl="1" indent="-342900">
              <a:lnSpc>
                <a:spcPct val="95000"/>
              </a:lnSpc>
              <a:spcBef>
                <a:spcPct val="0"/>
              </a:spcBef>
              <a:buClr>
                <a:srgbClr val="FFFFFF"/>
              </a:buClr>
              <a:buNone/>
            </a:pPr>
            <a:endParaRPr lang="en-US" sz="3600" dirty="0" smtClean="0">
              <a:solidFill>
                <a:srgbClr val="FFFFFF"/>
              </a:solidFill>
              <a:latin typeface="Tahoma" pitchFamily="34" charset="0"/>
            </a:endParaRPr>
          </a:p>
          <a:p>
            <a:pPr lvl="1" indent="-342900">
              <a:lnSpc>
                <a:spcPct val="95000"/>
              </a:lnSpc>
              <a:spcBef>
                <a:spcPct val="0"/>
              </a:spcBef>
              <a:buClr>
                <a:srgbClr val="FFFFFF"/>
              </a:buClr>
              <a:buNone/>
            </a:pPr>
            <a:r>
              <a:rPr lang="en-US" sz="3600" dirty="0" smtClean="0">
                <a:solidFill>
                  <a:srgbClr val="FFFFFF"/>
                </a:solidFill>
                <a:latin typeface="Tahoma" pitchFamily="34" charset="0"/>
              </a:rPr>
              <a:t>Contact Dean McGovern before contacting Chestnut street. </a:t>
            </a:r>
          </a:p>
          <a:p>
            <a:pPr>
              <a:buNone/>
            </a:pPr>
            <a:endParaRPr lang="en-US" dirty="0"/>
          </a:p>
        </p:txBody>
      </p:sp>
      <p:sp>
        <p:nvSpPr>
          <p:cNvPr id="2" name="Title 1"/>
          <p:cNvSpPr>
            <a:spLocks noGrp="1"/>
          </p:cNvSpPr>
          <p:nvPr>
            <p:ph type="title"/>
          </p:nvPr>
        </p:nvSpPr>
        <p:spPr/>
        <p:txBody>
          <a:bodyPr>
            <a:normAutofit/>
          </a:bodyPr>
          <a:lstStyle/>
          <a:p>
            <a:r>
              <a:rPr lang="en-US" dirty="0" smtClean="0"/>
              <a:t>Step 3: Catering/Special Needs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1" indent="-342900">
              <a:lnSpc>
                <a:spcPct val="95000"/>
              </a:lnSpc>
              <a:spcBef>
                <a:spcPct val="0"/>
              </a:spcBef>
              <a:buClr>
                <a:srgbClr val="33CCFF"/>
              </a:buClr>
              <a:buFontTx/>
              <a:buChar char="•"/>
            </a:pPr>
            <a:r>
              <a:rPr lang="en-US" sz="3100" b="1" dirty="0" smtClean="0">
                <a:solidFill>
                  <a:srgbClr val="33CCFF"/>
                </a:solidFill>
                <a:latin typeface="Tahoma" pitchFamily="34" charset="0"/>
              </a:rPr>
              <a:t>Chestnut Street Caterers is the exclusive on-campus caterer!</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3100" dirty="0" smtClean="0">
                <a:solidFill>
                  <a:srgbClr val="FFFFFF"/>
                </a:solidFill>
                <a:latin typeface="Tahoma" pitchFamily="34" charset="0"/>
              </a:rPr>
              <a:t>They have an existing contract and insurance certificate with the University (no additional contracts needed when working with </a:t>
            </a:r>
            <a:r>
              <a:rPr lang="en-US" sz="3100" dirty="0" err="1" smtClean="0">
                <a:solidFill>
                  <a:srgbClr val="FFFFFF"/>
                </a:solidFill>
                <a:latin typeface="Tahoma" pitchFamily="34" charset="0"/>
              </a:rPr>
              <a:t>Sodexo</a:t>
            </a:r>
            <a:r>
              <a:rPr lang="en-US" sz="3100" dirty="0" smtClean="0">
                <a:solidFill>
                  <a:srgbClr val="FFFFFF"/>
                </a:solidFill>
                <a:latin typeface="Tahoma" pitchFamily="34" charset="0"/>
              </a:rPr>
              <a:t>/Chestnut Street Caterers)</a:t>
            </a:r>
            <a:endParaRPr lang="en-US" dirty="0" smtClean="0"/>
          </a:p>
          <a:p>
            <a:pPr marL="857250" lvl="2" indent="-285750">
              <a:lnSpc>
                <a:spcPct val="95000"/>
              </a:lnSpc>
              <a:spcBef>
                <a:spcPct val="0"/>
              </a:spcBef>
              <a:buClr>
                <a:srgbClr val="FFFFFF"/>
              </a:buClr>
              <a:buFontTx/>
              <a:buChar char=" "/>
            </a:pPr>
            <a:endParaRPr lang="en-US" sz="3100" dirty="0" smtClean="0">
              <a:solidFill>
                <a:srgbClr val="FFFFFF"/>
              </a:solidFill>
              <a:latin typeface="Tahoma" pitchFamily="34" charset="0"/>
            </a:endParaRPr>
          </a:p>
          <a:p>
            <a:pPr lvl="1" indent="-342900">
              <a:lnSpc>
                <a:spcPct val="95000"/>
              </a:lnSpc>
              <a:spcBef>
                <a:spcPct val="0"/>
              </a:spcBef>
              <a:buClr>
                <a:srgbClr val="33CCFF"/>
              </a:buClr>
              <a:buFontTx/>
              <a:buChar char="•"/>
            </a:pPr>
            <a:r>
              <a:rPr lang="en-US" sz="3100" b="1" dirty="0" smtClean="0">
                <a:solidFill>
                  <a:srgbClr val="33CCFF"/>
                </a:solidFill>
                <a:latin typeface="Tahoma" pitchFamily="34" charset="0"/>
              </a:rPr>
              <a:t>How do I obtain Chestnut Street Caterers service at my event?</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3100" dirty="0" smtClean="0">
                <a:solidFill>
                  <a:srgbClr val="FFFFFF"/>
                </a:solidFill>
                <a:latin typeface="Tahoma" pitchFamily="34" charset="0"/>
              </a:rPr>
              <a:t>You must have a space/room reserved prior to contacting catering</a:t>
            </a:r>
          </a:p>
          <a:p>
            <a:pPr>
              <a:buNone/>
            </a:pPr>
            <a:endParaRPr lang="en-US" dirty="0"/>
          </a:p>
        </p:txBody>
      </p:sp>
      <p:sp>
        <p:nvSpPr>
          <p:cNvPr id="2" name="Title 1"/>
          <p:cNvSpPr>
            <a:spLocks noGrp="1"/>
          </p:cNvSpPr>
          <p:nvPr>
            <p:ph type="title"/>
          </p:nvPr>
        </p:nvSpPr>
        <p:spPr/>
        <p:txBody>
          <a:bodyPr/>
          <a:lstStyle/>
          <a:p>
            <a:r>
              <a:rPr lang="en-US" dirty="0" smtClean="0"/>
              <a:t>Catering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indent="-342900">
              <a:lnSpc>
                <a:spcPct val="95000"/>
              </a:lnSpc>
              <a:spcBef>
                <a:spcPct val="0"/>
              </a:spcBef>
              <a:buClr>
                <a:srgbClr val="FFFFFF"/>
              </a:buClr>
              <a:buFontTx/>
              <a:buChar char="•"/>
            </a:pPr>
            <a:r>
              <a:rPr lang="en-US" sz="3600" dirty="0" smtClean="0">
                <a:solidFill>
                  <a:srgbClr val="FFFFFF"/>
                </a:solidFill>
                <a:latin typeface="Arial" charset="0"/>
              </a:rPr>
              <a:t>To better understand how to use the school's resource to be a successful student leader at the Earle Mack School of Law.</a:t>
            </a:r>
            <a:endParaRPr lang="en-US" dirty="0" smtClean="0"/>
          </a:p>
          <a:p>
            <a:pPr>
              <a:lnSpc>
                <a:spcPct val="95000"/>
              </a:lnSpc>
              <a:spcBef>
                <a:spcPct val="0"/>
              </a:spcBef>
            </a:pPr>
            <a:endParaRPr lang="en-US" sz="3600" dirty="0" smtClean="0">
              <a:solidFill>
                <a:srgbClr val="FFFFFF"/>
              </a:solidFill>
              <a:latin typeface="Arial" charset="0"/>
            </a:endParaRPr>
          </a:p>
          <a:p>
            <a:pPr lvl="1" indent="-342900">
              <a:lnSpc>
                <a:spcPct val="95000"/>
              </a:lnSpc>
              <a:spcBef>
                <a:spcPct val="0"/>
              </a:spcBef>
              <a:buClr>
                <a:srgbClr val="FFFFFF"/>
              </a:buClr>
              <a:buFontTx/>
              <a:buChar char="•"/>
            </a:pPr>
            <a:r>
              <a:rPr lang="en-US" sz="3600" dirty="0" smtClean="0">
                <a:solidFill>
                  <a:srgbClr val="FFFFFF"/>
                </a:solidFill>
                <a:latin typeface="Arial" charset="0"/>
              </a:rPr>
              <a:t>To answer any student bar association questions related to student organizations, finances, and event planning procedures.</a:t>
            </a:r>
            <a:endParaRPr lang="en-US" dirty="0" smtClean="0"/>
          </a:p>
          <a:p>
            <a:endParaRPr lang="en-US" dirty="0"/>
          </a:p>
        </p:txBody>
      </p:sp>
      <p:sp>
        <p:nvSpPr>
          <p:cNvPr id="2" name="Title 1"/>
          <p:cNvSpPr>
            <a:spLocks noGrp="1"/>
          </p:cNvSpPr>
          <p:nvPr>
            <p:ph type="title"/>
          </p:nvPr>
        </p:nvSpPr>
        <p:spPr/>
        <p:txBody>
          <a:bodyPr/>
          <a:lstStyle/>
          <a:p>
            <a:r>
              <a:rPr lang="en-US" dirty="0" smtClean="0"/>
              <a:t>Training Objectives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If you will have catering, Chestnut Street Caterers is the exclusive caterer of Drexel University.</a:t>
            </a:r>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You have a few other options:</a:t>
            </a:r>
          </a:p>
          <a:p>
            <a:pPr lvl="2" indent="-342900">
              <a:lnSpc>
                <a:spcPct val="95000"/>
              </a:lnSpc>
              <a:spcBef>
                <a:spcPct val="0"/>
              </a:spcBef>
              <a:buClr>
                <a:srgbClr val="FFFFFF"/>
              </a:buClr>
              <a:buFontTx/>
              <a:buChar char="•"/>
            </a:pPr>
            <a:r>
              <a:rPr lang="en-US" sz="3400" dirty="0" smtClean="0">
                <a:solidFill>
                  <a:srgbClr val="FFFFFF"/>
                </a:solidFill>
                <a:latin typeface="Tahoma" pitchFamily="34" charset="0"/>
              </a:rPr>
              <a:t>Ordering pizza, sandwiches, donuts, etc. ($3.50 pp/meeting limit)</a:t>
            </a:r>
          </a:p>
          <a:p>
            <a:pPr lvl="2" indent="-342900">
              <a:lnSpc>
                <a:spcPct val="95000"/>
              </a:lnSpc>
              <a:spcBef>
                <a:spcPct val="0"/>
              </a:spcBef>
              <a:buClr>
                <a:srgbClr val="FFFFFF"/>
              </a:buClr>
              <a:buFontTx/>
              <a:buChar char="•"/>
            </a:pPr>
            <a:r>
              <a:rPr lang="en-US" sz="3400" dirty="0" err="1" smtClean="0">
                <a:solidFill>
                  <a:srgbClr val="FFFFFF"/>
                </a:solidFill>
                <a:latin typeface="Tahoma" pitchFamily="34" charset="0"/>
              </a:rPr>
              <a:t>Potlocks</a:t>
            </a:r>
            <a:endParaRPr lang="en-US" sz="3400" dirty="0" smtClean="0">
              <a:solidFill>
                <a:srgbClr val="FFFFFF"/>
              </a:solidFill>
              <a:latin typeface="Tahoma" pitchFamily="34" charset="0"/>
            </a:endParaRPr>
          </a:p>
          <a:p>
            <a:pPr lvl="2" indent="-342900">
              <a:lnSpc>
                <a:spcPct val="95000"/>
              </a:lnSpc>
              <a:spcBef>
                <a:spcPct val="0"/>
              </a:spcBef>
              <a:buClr>
                <a:srgbClr val="FFFFFF"/>
              </a:buClr>
              <a:buFontTx/>
              <a:buChar char="•"/>
            </a:pPr>
            <a:r>
              <a:rPr lang="en-US" sz="3400" dirty="0" smtClean="0">
                <a:solidFill>
                  <a:srgbClr val="FFFFFF"/>
                </a:solidFill>
                <a:latin typeface="Tahoma" pitchFamily="34" charset="0"/>
              </a:rPr>
              <a:t>Bake Sales</a:t>
            </a:r>
          </a:p>
          <a:p>
            <a:pPr lvl="2" indent="-342900">
              <a:lnSpc>
                <a:spcPct val="95000"/>
              </a:lnSpc>
              <a:spcBef>
                <a:spcPct val="0"/>
              </a:spcBef>
              <a:buClr>
                <a:srgbClr val="FFFFFF"/>
              </a:buClr>
              <a:buFontTx/>
              <a:buChar char="•"/>
            </a:pPr>
            <a:endParaRPr lang="en-US" sz="3400" dirty="0" smtClean="0">
              <a:solidFill>
                <a:srgbClr val="FFFFFF"/>
              </a:solidFill>
              <a:latin typeface="Tahoma" pitchFamily="34" charset="0"/>
            </a:endParaRPr>
          </a:p>
        </p:txBody>
      </p:sp>
      <p:sp>
        <p:nvSpPr>
          <p:cNvPr id="2" name="Title 1"/>
          <p:cNvSpPr>
            <a:spLocks noGrp="1"/>
          </p:cNvSpPr>
          <p:nvPr>
            <p:ph type="title"/>
          </p:nvPr>
        </p:nvSpPr>
        <p:spPr/>
        <p:txBody>
          <a:bodyPr>
            <a:normAutofit fontScale="90000"/>
          </a:bodyPr>
          <a:lstStyle/>
          <a:p>
            <a:r>
              <a:rPr lang="en-US" dirty="0" smtClean="0"/>
              <a:t>Food Options for Your Meeting or Event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Other Options</a:t>
            </a:r>
            <a:endParaRPr lang="en-US" dirty="0"/>
          </a:p>
        </p:txBody>
      </p:sp>
      <p:sp>
        <p:nvSpPr>
          <p:cNvPr id="5" name="Content Placeholder 4"/>
          <p:cNvSpPr>
            <a:spLocks noGrp="1"/>
          </p:cNvSpPr>
          <p:nvPr>
            <p:ph sz="half" idx="1"/>
          </p:nvPr>
        </p:nvSpPr>
        <p:spPr>
          <a:xfrm>
            <a:off x="457200" y="1722437"/>
            <a:ext cx="4114800" cy="3306763"/>
          </a:xfrm>
        </p:spPr>
        <p:txBody>
          <a:bodyPr>
            <a:normAutofit fontScale="92500"/>
          </a:bodyPr>
          <a:lstStyle/>
          <a:p>
            <a:r>
              <a:rPr lang="en-US" dirty="0" smtClean="0"/>
              <a:t>Potlucks </a:t>
            </a:r>
          </a:p>
          <a:p>
            <a:pPr lvl="1" indent="-342900">
              <a:lnSpc>
                <a:spcPct val="95000"/>
              </a:lnSpc>
              <a:spcBef>
                <a:spcPct val="0"/>
              </a:spcBef>
              <a:buClr>
                <a:srgbClr val="FFFFFF"/>
              </a:buClr>
              <a:buFontTx/>
              <a:buChar char="•"/>
            </a:pPr>
            <a:r>
              <a:rPr lang="en-US" sz="3100" dirty="0" smtClean="0">
                <a:solidFill>
                  <a:srgbClr val="FFFFFF"/>
                </a:solidFill>
                <a:latin typeface="Tahoma" pitchFamily="34" charset="0"/>
              </a:rPr>
              <a:t>No reimbursement for food</a:t>
            </a:r>
            <a:endParaRPr lang="en-US" dirty="0" smtClean="0"/>
          </a:p>
          <a:p>
            <a:pPr lvl="1" indent="-342900">
              <a:lnSpc>
                <a:spcPct val="95000"/>
              </a:lnSpc>
              <a:spcBef>
                <a:spcPct val="0"/>
              </a:spcBef>
              <a:buClr>
                <a:srgbClr val="FFFFFF"/>
              </a:buClr>
              <a:buFontTx/>
              <a:buChar char="•"/>
            </a:pPr>
            <a:r>
              <a:rPr lang="en-US" sz="3100" dirty="0" smtClean="0">
                <a:solidFill>
                  <a:srgbClr val="FFFFFF"/>
                </a:solidFill>
                <a:latin typeface="Tahoma" pitchFamily="34" charset="0"/>
              </a:rPr>
              <a:t>Cannot charge $ for food</a:t>
            </a:r>
            <a:endParaRPr lang="en-US" dirty="0" smtClean="0"/>
          </a:p>
          <a:p>
            <a:pPr lvl="1" indent="-342900">
              <a:lnSpc>
                <a:spcPct val="95000"/>
              </a:lnSpc>
              <a:spcBef>
                <a:spcPct val="0"/>
              </a:spcBef>
              <a:buClr>
                <a:srgbClr val="FFFFFF"/>
              </a:buClr>
              <a:buFontTx/>
              <a:buChar char="•"/>
            </a:pPr>
            <a:r>
              <a:rPr lang="en-US" sz="3100" dirty="0" smtClean="0">
                <a:solidFill>
                  <a:srgbClr val="FFFFFF"/>
                </a:solidFill>
                <a:latin typeface="Tahoma" pitchFamily="34" charset="0"/>
              </a:rPr>
              <a:t>Must be for less than 50 people</a:t>
            </a:r>
          </a:p>
          <a:p>
            <a:endParaRPr lang="en-US" dirty="0" smtClean="0"/>
          </a:p>
          <a:p>
            <a:endParaRPr lang="en-US" dirty="0" smtClean="0"/>
          </a:p>
          <a:p>
            <a:endParaRPr lang="en-US" dirty="0" smtClean="0"/>
          </a:p>
        </p:txBody>
      </p:sp>
      <p:sp>
        <p:nvSpPr>
          <p:cNvPr id="6" name="Content Placeholder 5"/>
          <p:cNvSpPr>
            <a:spLocks noGrp="1"/>
          </p:cNvSpPr>
          <p:nvPr>
            <p:ph sz="half" idx="2"/>
          </p:nvPr>
        </p:nvSpPr>
        <p:spPr/>
        <p:txBody>
          <a:bodyPr>
            <a:normAutofit fontScale="92500"/>
          </a:bodyPr>
          <a:lstStyle/>
          <a:p>
            <a:r>
              <a:rPr lang="en-US" dirty="0" smtClean="0"/>
              <a:t>Bake Sales</a:t>
            </a:r>
          </a:p>
          <a:p>
            <a:pPr lvl="1" indent="-342900">
              <a:lnSpc>
                <a:spcPct val="95000"/>
              </a:lnSpc>
              <a:buClr>
                <a:srgbClr val="FFFFFF"/>
              </a:buClr>
              <a:buSzPct val="100000"/>
              <a:buFontTx/>
              <a:buChar char="•"/>
            </a:pPr>
            <a:r>
              <a:rPr lang="en-US" sz="3100" dirty="0" smtClean="0">
                <a:solidFill>
                  <a:srgbClr val="FFFFFF"/>
                </a:solidFill>
                <a:latin typeface="Tahoma" pitchFamily="34" charset="0"/>
              </a:rPr>
              <a:t>Reserve table through SBA and inform them you are having a bake sale</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All baked goods separately wrapped</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Can charge $ for food</a:t>
            </a:r>
            <a:endParaRPr lang="en-US" dirty="0" smtClean="0"/>
          </a:p>
          <a:p>
            <a:endParaRPr lang="en-US" dirty="0"/>
          </a:p>
        </p:txBody>
      </p:sp>
      <p:sp>
        <p:nvSpPr>
          <p:cNvPr id="7" name="Text Box 8"/>
          <p:cNvSpPr txBox="1">
            <a:spLocks noChangeArrowheads="1"/>
          </p:cNvSpPr>
          <p:nvPr/>
        </p:nvSpPr>
        <p:spPr bwMode="auto">
          <a:xfrm>
            <a:off x="304800" y="5257800"/>
            <a:ext cx="4038600" cy="1608133"/>
          </a:xfrm>
          <a:prstGeom prst="rect">
            <a:avLst/>
          </a:prstGeom>
          <a:noFill/>
          <a:ln w="9525">
            <a:noFill/>
            <a:miter lim="800000"/>
            <a:headEnd/>
            <a:tailEnd/>
          </a:ln>
        </p:spPr>
        <p:txBody>
          <a:bodyPr wrap="square" lIns="0" tIns="0" rIns="0" bIns="0">
            <a:spAutoFit/>
          </a:bodyPr>
          <a:lstStyle/>
          <a:p>
            <a:pPr algn="ctr">
              <a:lnSpc>
                <a:spcPct val="95000"/>
              </a:lnSpc>
            </a:pPr>
            <a:r>
              <a:rPr lang="en-US" sz="2200" dirty="0">
                <a:solidFill>
                  <a:srgbClr val="FFFFCC"/>
                </a:solidFill>
                <a:latin typeface="Tahoma" pitchFamily="34" charset="0"/>
              </a:rPr>
              <a:t>If you leave trash, your organization will be responsible for the custodial </a:t>
            </a:r>
            <a:r>
              <a:rPr lang="en-US" sz="2200" dirty="0" smtClean="0">
                <a:solidFill>
                  <a:srgbClr val="FFFFCC"/>
                </a:solidFill>
                <a:latin typeface="Tahoma" pitchFamily="34" charset="0"/>
              </a:rPr>
              <a:t>charges!</a:t>
            </a:r>
          </a:p>
          <a:p>
            <a:pPr algn="ctr">
              <a:lnSpc>
                <a:spcPct val="95000"/>
              </a:lnSpc>
            </a:pPr>
            <a:endParaRPr lang="en-US" sz="2200" dirty="0">
              <a:solidFill>
                <a:srgbClr val="FFFFCC"/>
              </a:solidFill>
              <a:latin typeface="Tahoma" pitchFamily="34" charset="0"/>
            </a:endParaRPr>
          </a:p>
          <a:p>
            <a:pPr algn="ctr">
              <a:lnSpc>
                <a:spcPct val="95000"/>
              </a:lnSpc>
            </a:pPr>
            <a:endParaRPr lang="en-US" sz="2200" dirty="0">
              <a:solidFill>
                <a:srgbClr val="FFFFCC"/>
              </a:solidFill>
              <a:latin typeface="Tahom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715000"/>
          </a:xfrm>
        </p:spPr>
        <p:txBody>
          <a:bodyPr>
            <a:normAutofit fontScale="92500" lnSpcReduction="10000"/>
          </a:bodyPr>
          <a:lstStyle/>
          <a:p>
            <a:pPr lvl="1" indent="-342900">
              <a:lnSpc>
                <a:spcPct val="95000"/>
              </a:lnSpc>
              <a:spcBef>
                <a:spcPct val="0"/>
              </a:spcBef>
              <a:buClr>
                <a:srgbClr val="33CCFF"/>
              </a:buClr>
              <a:buFontTx/>
              <a:buChar char="•"/>
            </a:pPr>
            <a:r>
              <a:rPr lang="en-US" sz="2700" u="sng" dirty="0" smtClean="0">
                <a:solidFill>
                  <a:srgbClr val="33CCFF"/>
                </a:solidFill>
                <a:latin typeface="Tahoma" pitchFamily="34" charset="0"/>
              </a:rPr>
              <a:t>Why they are required</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2200" dirty="0" smtClean="0">
                <a:solidFill>
                  <a:srgbClr val="FFFFFF"/>
                </a:solidFill>
                <a:latin typeface="Tahoma" pitchFamily="34" charset="0"/>
              </a:rPr>
              <a:t>Performers/Vendors and student organizations are fully aware of the expectations and services to be provided</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2200" dirty="0" smtClean="0">
                <a:solidFill>
                  <a:srgbClr val="FFFFFF"/>
                </a:solidFill>
                <a:latin typeface="Tahoma" pitchFamily="34" charset="0"/>
              </a:rPr>
              <a:t>Performers/Vendors know the terms of payment, event details, etc.</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2200" dirty="0" smtClean="0">
                <a:solidFill>
                  <a:srgbClr val="FFFFFF"/>
                </a:solidFill>
                <a:latin typeface="Tahoma" pitchFamily="34" charset="0"/>
              </a:rPr>
              <a:t>Protects the students </a:t>
            </a:r>
            <a:r>
              <a:rPr lang="en-US" sz="2200" i="1" dirty="0" smtClean="0">
                <a:solidFill>
                  <a:srgbClr val="FFFFFF"/>
                </a:solidFill>
                <a:latin typeface="Tahoma" pitchFamily="34" charset="0"/>
              </a:rPr>
              <a:t>(putting University at risk) </a:t>
            </a:r>
            <a:endParaRPr lang="en-US" dirty="0" smtClean="0"/>
          </a:p>
          <a:p>
            <a:pPr marL="857250" lvl="2" indent="-285750">
              <a:lnSpc>
                <a:spcPct val="95000"/>
              </a:lnSpc>
              <a:spcBef>
                <a:spcPct val="0"/>
              </a:spcBef>
              <a:buClr>
                <a:srgbClr val="FFFFCC"/>
              </a:buClr>
              <a:buSzPct val="80000"/>
              <a:buFont typeface="Courier New" pitchFamily="49" charset="0"/>
              <a:buChar char="o"/>
            </a:pPr>
            <a:r>
              <a:rPr lang="en-US" sz="2200" b="1" dirty="0" smtClean="0">
                <a:solidFill>
                  <a:srgbClr val="FFFFCC"/>
                </a:solidFill>
                <a:latin typeface="Tahoma" pitchFamily="34" charset="0"/>
              </a:rPr>
              <a:t>Examples include:</a:t>
            </a:r>
            <a:r>
              <a:rPr lang="en-US" sz="2200" dirty="0" smtClean="0">
                <a:solidFill>
                  <a:srgbClr val="FFFFFF"/>
                </a:solidFill>
                <a:latin typeface="Tahoma" pitchFamily="34" charset="0"/>
              </a:rPr>
              <a:t> DJ’s, Restaurants, Speakers, Amusement rides/games, dance troupes, etc…</a:t>
            </a:r>
            <a:endParaRPr lang="en-US" dirty="0" smtClean="0"/>
          </a:p>
          <a:p>
            <a:pPr lvl="1" indent="-342900">
              <a:lnSpc>
                <a:spcPct val="95000"/>
              </a:lnSpc>
              <a:spcBef>
                <a:spcPct val="0"/>
              </a:spcBef>
              <a:buClr>
                <a:srgbClr val="33CCFF"/>
              </a:buClr>
              <a:buFontTx/>
              <a:buChar char="•"/>
            </a:pPr>
            <a:r>
              <a:rPr lang="en-US" sz="2700" u="sng" dirty="0" smtClean="0">
                <a:solidFill>
                  <a:srgbClr val="33CCFF"/>
                </a:solidFill>
                <a:latin typeface="Tahoma" pitchFamily="34" charset="0"/>
              </a:rPr>
              <a:t>When they are required</a:t>
            </a:r>
            <a:endParaRPr lang="en-US" dirty="0" smtClean="0"/>
          </a:p>
          <a:p>
            <a:pPr marL="857250" lvl="2" indent="-285750">
              <a:lnSpc>
                <a:spcPct val="95000"/>
              </a:lnSpc>
              <a:spcBef>
                <a:spcPct val="0"/>
              </a:spcBef>
              <a:buClr>
                <a:srgbClr val="FFFFCC"/>
              </a:buClr>
              <a:buSzPct val="80000"/>
              <a:buFont typeface="Courier New" pitchFamily="49" charset="0"/>
              <a:buChar char="o"/>
            </a:pPr>
            <a:r>
              <a:rPr lang="en-US" sz="2200" b="1" dirty="0" smtClean="0">
                <a:solidFill>
                  <a:srgbClr val="FFFFCC"/>
                </a:solidFill>
                <a:latin typeface="Tahoma" pitchFamily="34" charset="0"/>
              </a:rPr>
              <a:t>Contracts are required ANYTIME you are bringing anyone or any service to campus</a:t>
            </a:r>
            <a:r>
              <a:rPr lang="en-US" sz="2200" dirty="0" smtClean="0">
                <a:solidFill>
                  <a:srgbClr val="FFFFFF"/>
                </a:solidFill>
                <a:latin typeface="Tahoma" pitchFamily="34" charset="0"/>
              </a:rPr>
              <a:t>, who is not a member of the current existing Drexel community</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2200" dirty="0" smtClean="0">
                <a:solidFill>
                  <a:srgbClr val="FFFFFF"/>
                </a:solidFill>
                <a:latin typeface="Tahoma" pitchFamily="34" charset="0"/>
              </a:rPr>
              <a:t>Contracts are required even if you are NOT paying the Performer</a:t>
            </a:r>
            <a:endParaRPr lang="en-US" dirty="0" smtClean="0"/>
          </a:p>
          <a:p>
            <a:pPr marL="1257300" lvl="3" indent="-228600">
              <a:lnSpc>
                <a:spcPct val="95000"/>
              </a:lnSpc>
              <a:spcBef>
                <a:spcPct val="0"/>
              </a:spcBef>
              <a:buClr>
                <a:srgbClr val="FFFFFF"/>
              </a:buClr>
              <a:buFont typeface="Wingdings" pitchFamily="2" charset="2"/>
              <a:buChar char="§"/>
            </a:pPr>
            <a:r>
              <a:rPr lang="en-US" sz="2200" dirty="0" smtClean="0">
                <a:solidFill>
                  <a:srgbClr val="FFFFFF"/>
                </a:solidFill>
                <a:latin typeface="Tahoma" pitchFamily="34" charset="0"/>
              </a:rPr>
              <a:t>Need to make sure that both parties fulfill their obligation even if they are not getting paid).   </a:t>
            </a:r>
            <a:endParaRPr lang="en-US" dirty="0" smtClean="0"/>
          </a:p>
          <a:p>
            <a:pPr marL="857250" lvl="2" indent="-285750">
              <a:lnSpc>
                <a:spcPct val="95000"/>
              </a:lnSpc>
              <a:spcBef>
                <a:spcPct val="0"/>
              </a:spcBef>
              <a:buClr>
                <a:srgbClr val="FFFFCC"/>
              </a:buClr>
              <a:buSzPct val="80000"/>
              <a:buFont typeface="Courier New" pitchFamily="49" charset="0"/>
              <a:buChar char="o"/>
            </a:pPr>
            <a:r>
              <a:rPr lang="en-US" sz="2200" b="1" dirty="0" smtClean="0">
                <a:solidFill>
                  <a:srgbClr val="FFFFCC"/>
                </a:solidFill>
                <a:latin typeface="Tahoma" pitchFamily="34" charset="0"/>
              </a:rPr>
              <a:t>There is “one exception” to this policy, and that is if your group is bringing a speaker to campus and your group is not paying them.</a:t>
            </a:r>
            <a:r>
              <a:rPr lang="en-US" sz="2200" dirty="0" smtClean="0">
                <a:solidFill>
                  <a:srgbClr val="FFFFFF"/>
                </a:solidFill>
                <a:latin typeface="Tahoma" pitchFamily="34" charset="0"/>
              </a:rPr>
              <a:t> </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2200" dirty="0" smtClean="0">
                <a:solidFill>
                  <a:srgbClr val="FFFFFF"/>
                </a:solidFill>
                <a:latin typeface="Tahoma" pitchFamily="34" charset="0"/>
              </a:rPr>
              <a:t>Comedians, Singers, and other Performers will need to have a contract, regardless of whether or not payment is included.</a:t>
            </a:r>
            <a:endParaRPr lang="en-US" dirty="0" smtClean="0"/>
          </a:p>
          <a:p>
            <a:pPr>
              <a:buNone/>
            </a:pPr>
            <a:endParaRPr lang="en-US" dirty="0"/>
          </a:p>
        </p:txBody>
      </p:sp>
      <p:sp>
        <p:nvSpPr>
          <p:cNvPr id="2" name="Title 1"/>
          <p:cNvSpPr>
            <a:spLocks noGrp="1"/>
          </p:cNvSpPr>
          <p:nvPr>
            <p:ph type="title"/>
          </p:nvPr>
        </p:nvSpPr>
        <p:spPr>
          <a:xfrm>
            <a:off x="457200" y="-152400"/>
            <a:ext cx="8229600" cy="1143000"/>
          </a:xfrm>
        </p:spPr>
        <p:txBody>
          <a:bodyPr/>
          <a:lstStyle/>
          <a:p>
            <a:r>
              <a:rPr lang="en-US" dirty="0" smtClean="0"/>
              <a:t>Contracts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1" indent="-342900">
              <a:lnSpc>
                <a:spcPct val="95000"/>
              </a:lnSpc>
              <a:spcBef>
                <a:spcPct val="0"/>
              </a:spcBef>
              <a:buClr>
                <a:srgbClr val="33CCFF"/>
              </a:buClr>
              <a:buFontTx/>
              <a:buChar char="•"/>
            </a:pPr>
            <a:r>
              <a:rPr lang="en-US" sz="2700" u="sng" dirty="0" smtClean="0">
                <a:solidFill>
                  <a:srgbClr val="33CCFF"/>
                </a:solidFill>
                <a:latin typeface="Tahoma" pitchFamily="34" charset="0"/>
              </a:rPr>
              <a:t>Timeline</a:t>
            </a:r>
            <a:endParaRPr lang="en-US" dirty="0" smtClean="0"/>
          </a:p>
          <a:p>
            <a:pPr marL="857250" lvl="2" indent="-285750">
              <a:lnSpc>
                <a:spcPct val="95000"/>
              </a:lnSpc>
              <a:spcBef>
                <a:spcPct val="0"/>
              </a:spcBef>
              <a:buClr>
                <a:srgbClr val="FFFFCC"/>
              </a:buClr>
              <a:buSzPct val="80000"/>
              <a:buFont typeface="Courier New" pitchFamily="49" charset="0"/>
              <a:buChar char="o"/>
            </a:pPr>
            <a:r>
              <a:rPr lang="en-US" sz="2200" b="1" dirty="0" smtClean="0">
                <a:solidFill>
                  <a:srgbClr val="FFFFCC"/>
                </a:solidFill>
                <a:latin typeface="Tahoma" pitchFamily="34" charset="0"/>
              </a:rPr>
              <a:t>Submit Contract Request form at least 3 weeks (21 days) in advance of your organization’s event</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2200" dirty="0" smtClean="0">
                <a:solidFill>
                  <a:srgbClr val="FFFFFF"/>
                </a:solidFill>
                <a:latin typeface="Tahoma" pitchFamily="34" charset="0"/>
              </a:rPr>
              <a:t>Any Requests submitted less than 3 weeks in advance will only be processed on a case-by-case scenario </a:t>
            </a:r>
            <a:r>
              <a:rPr lang="en-US" sz="2200" i="1" dirty="0" smtClean="0">
                <a:solidFill>
                  <a:srgbClr val="FFFFFF"/>
                </a:solidFill>
                <a:latin typeface="Tahoma" pitchFamily="34" charset="0"/>
              </a:rPr>
              <a:t>(no guarantee)</a:t>
            </a:r>
            <a:r>
              <a:rPr lang="en-US" sz="2200" dirty="0" smtClean="0">
                <a:solidFill>
                  <a:srgbClr val="FFFFFF"/>
                </a:solidFill>
                <a:latin typeface="Tahoma" pitchFamily="34" charset="0"/>
              </a:rPr>
              <a:t> </a:t>
            </a:r>
            <a:endParaRPr lang="en-US" dirty="0" smtClean="0"/>
          </a:p>
          <a:p>
            <a:pPr lvl="1" indent="-342900">
              <a:lnSpc>
                <a:spcPct val="95000"/>
              </a:lnSpc>
              <a:spcBef>
                <a:spcPct val="0"/>
              </a:spcBef>
              <a:buClr>
                <a:srgbClr val="33CCFF"/>
              </a:buClr>
              <a:buFontTx/>
              <a:buChar char="•"/>
            </a:pPr>
            <a:r>
              <a:rPr lang="en-US" sz="2700" u="sng" dirty="0" smtClean="0">
                <a:solidFill>
                  <a:srgbClr val="33CCFF"/>
                </a:solidFill>
                <a:latin typeface="Tahoma" pitchFamily="34" charset="0"/>
              </a:rPr>
              <a:t>Payment of Contracts</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2200" dirty="0" smtClean="0">
                <a:solidFill>
                  <a:srgbClr val="FFFFFF"/>
                </a:solidFill>
                <a:latin typeface="Tahoma" pitchFamily="34" charset="0"/>
              </a:rPr>
              <a:t>It is the responsibility of the </a:t>
            </a:r>
            <a:r>
              <a:rPr lang="en-US" sz="2200" b="1" dirty="0" smtClean="0">
                <a:solidFill>
                  <a:srgbClr val="FFFFCC"/>
                </a:solidFill>
                <a:latin typeface="Tahoma" pitchFamily="34" charset="0"/>
              </a:rPr>
              <a:t>student group to process payment for services that are contracted.</a:t>
            </a:r>
            <a:r>
              <a:rPr lang="en-US" sz="2200" dirty="0" smtClean="0">
                <a:solidFill>
                  <a:srgbClr val="FFFFFF"/>
                </a:solidFill>
                <a:latin typeface="Tahoma" pitchFamily="34" charset="0"/>
              </a:rPr>
              <a:t> </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2200" dirty="0" smtClean="0">
                <a:solidFill>
                  <a:srgbClr val="FFFFFF"/>
                </a:solidFill>
                <a:latin typeface="Tahoma" pitchFamily="34" charset="0"/>
              </a:rPr>
              <a:t>OCA will provide you with a copy of the fully signed contract for you to use as your receipt/documentation</a:t>
            </a:r>
            <a:endParaRPr lang="en-US" dirty="0" smtClean="0"/>
          </a:p>
          <a:p>
            <a:pPr lvl="1" indent="-342900">
              <a:lnSpc>
                <a:spcPct val="95000"/>
              </a:lnSpc>
              <a:spcBef>
                <a:spcPct val="0"/>
              </a:spcBef>
              <a:buClr>
                <a:srgbClr val="33CCFF"/>
              </a:buClr>
              <a:buFontTx/>
              <a:buChar char="•"/>
            </a:pPr>
            <a:r>
              <a:rPr lang="en-US" sz="2700" u="sng" dirty="0" smtClean="0">
                <a:solidFill>
                  <a:srgbClr val="33CCFF"/>
                </a:solidFill>
                <a:latin typeface="Tahoma" pitchFamily="34" charset="0"/>
              </a:rPr>
              <a:t>Signing contracts</a:t>
            </a:r>
            <a:endParaRPr lang="en-US" dirty="0" smtClean="0"/>
          </a:p>
          <a:p>
            <a:pPr marL="857250" lvl="2" indent="-285750">
              <a:lnSpc>
                <a:spcPct val="95000"/>
              </a:lnSpc>
              <a:spcBef>
                <a:spcPct val="0"/>
              </a:spcBef>
              <a:buClr>
                <a:srgbClr val="FFFFCC"/>
              </a:buClr>
              <a:buSzPct val="80000"/>
              <a:buFont typeface="Courier New" pitchFamily="49" charset="0"/>
              <a:buChar char="o"/>
            </a:pPr>
            <a:r>
              <a:rPr lang="en-US" sz="2200" b="1" dirty="0" smtClean="0">
                <a:solidFill>
                  <a:srgbClr val="FFFFCC"/>
                </a:solidFill>
                <a:latin typeface="Tahoma" pitchFamily="34" charset="0"/>
              </a:rPr>
              <a:t>Students should not sign any agreements/contracts</a:t>
            </a:r>
            <a:r>
              <a:rPr lang="en-US" sz="2200" dirty="0" smtClean="0">
                <a:solidFill>
                  <a:srgbClr val="FFFFFF"/>
                </a:solidFill>
                <a:latin typeface="Tahoma" pitchFamily="34" charset="0"/>
              </a:rPr>
              <a:t> on behalf of your organization/event </a:t>
            </a:r>
            <a:r>
              <a:rPr lang="en-US" sz="2200" i="1" dirty="0" smtClean="0">
                <a:solidFill>
                  <a:srgbClr val="FFFFFF"/>
                </a:solidFill>
                <a:latin typeface="Tahoma" pitchFamily="34" charset="0"/>
              </a:rPr>
              <a:t>(you will be personally liable)</a:t>
            </a:r>
            <a:endParaRPr lang="en-US" dirty="0" smtClean="0"/>
          </a:p>
          <a:p>
            <a:pPr lvl="1" indent="-342900">
              <a:lnSpc>
                <a:spcPct val="95000"/>
              </a:lnSpc>
              <a:spcBef>
                <a:spcPct val="0"/>
              </a:spcBef>
              <a:buClr>
                <a:srgbClr val="33CCFF"/>
              </a:buClr>
              <a:buFontTx/>
              <a:buChar char="•"/>
            </a:pPr>
            <a:r>
              <a:rPr lang="en-US" sz="2700" u="sng" dirty="0" smtClean="0">
                <a:solidFill>
                  <a:srgbClr val="33CCFF"/>
                </a:solidFill>
                <a:latin typeface="Tahoma" pitchFamily="34" charset="0"/>
              </a:rPr>
              <a:t>Insurances – in addition to the contract process</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2200" dirty="0" smtClean="0">
                <a:solidFill>
                  <a:srgbClr val="FFFFFF"/>
                </a:solidFill>
                <a:latin typeface="Tahoma" pitchFamily="34" charset="0"/>
              </a:rPr>
              <a:t>Many times, we also need to receive a Certificate of Liability Insurance from companies/vendors, in addition to receiving a signed contract</a:t>
            </a:r>
            <a:endParaRPr lang="en-US" dirty="0" smtClean="0"/>
          </a:p>
          <a:p>
            <a:pPr marL="857250" lvl="2" indent="-285750">
              <a:lnSpc>
                <a:spcPct val="95000"/>
              </a:lnSpc>
              <a:spcBef>
                <a:spcPct val="0"/>
              </a:spcBef>
              <a:buClr>
                <a:srgbClr val="FFFFCC"/>
              </a:buClr>
              <a:buSzPct val="80000"/>
              <a:buFont typeface="Courier New" pitchFamily="49" charset="0"/>
              <a:buChar char="o"/>
            </a:pPr>
            <a:r>
              <a:rPr lang="en-US" sz="2200" b="1" dirty="0" smtClean="0">
                <a:solidFill>
                  <a:srgbClr val="FFFFCC"/>
                </a:solidFill>
                <a:latin typeface="Tahoma" pitchFamily="34" charset="0"/>
              </a:rPr>
              <a:t>Examples include:</a:t>
            </a:r>
            <a:r>
              <a:rPr lang="en-US" sz="2200" dirty="0" smtClean="0">
                <a:solidFill>
                  <a:srgbClr val="FFFFFF"/>
                </a:solidFill>
                <a:latin typeface="Tahoma" pitchFamily="34" charset="0"/>
              </a:rPr>
              <a:t> food vendors, amusement companies, sound and lighting companies, etc…</a:t>
            </a:r>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Contracts Cont.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1" indent="-342900">
              <a:lnSpc>
                <a:spcPct val="95000"/>
              </a:lnSpc>
              <a:spcBef>
                <a:spcPct val="0"/>
              </a:spcBef>
              <a:buClr>
                <a:srgbClr val="FFFFFF"/>
              </a:buClr>
              <a:buFontTx/>
              <a:buChar char="•"/>
            </a:pPr>
            <a:r>
              <a:rPr lang="en-US" sz="2700" dirty="0" smtClean="0">
                <a:solidFill>
                  <a:srgbClr val="FFFFFF"/>
                </a:solidFill>
                <a:latin typeface="Tahoma" pitchFamily="34" charset="0"/>
              </a:rPr>
              <a:t>Events can be held off-campus:</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2200" dirty="0" smtClean="0">
                <a:solidFill>
                  <a:srgbClr val="FFFFFF"/>
                </a:solidFill>
                <a:latin typeface="Tahoma" pitchFamily="34" charset="0"/>
              </a:rPr>
              <a:t>(1) in case it can not physically be held on Drexel’s campus and/or </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2200" dirty="0" smtClean="0">
                <a:solidFill>
                  <a:srgbClr val="FFFFFF"/>
                </a:solidFill>
                <a:latin typeface="Tahoma" pitchFamily="34" charset="0"/>
              </a:rPr>
              <a:t>(2) with the approval from SBA</a:t>
            </a:r>
            <a:endParaRPr lang="en-US" dirty="0" smtClean="0"/>
          </a:p>
          <a:p>
            <a:pPr marL="857250" lvl="2" indent="-285750">
              <a:lnSpc>
                <a:spcPct val="95000"/>
              </a:lnSpc>
              <a:spcBef>
                <a:spcPct val="0"/>
              </a:spcBef>
              <a:buClr>
                <a:srgbClr val="FFFFFF"/>
              </a:buClr>
              <a:buFontTx/>
              <a:buChar char=" "/>
            </a:pPr>
            <a:endParaRPr lang="en-US" sz="22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2700" dirty="0" smtClean="0">
                <a:solidFill>
                  <a:srgbClr val="FFFFFF"/>
                </a:solidFill>
                <a:latin typeface="Tahoma" pitchFamily="34" charset="0"/>
              </a:rPr>
              <a:t>Signing contracts</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2200" dirty="0" smtClean="0">
                <a:solidFill>
                  <a:srgbClr val="FFFFFF"/>
                </a:solidFill>
                <a:latin typeface="Tahoma" pitchFamily="34" charset="0"/>
              </a:rPr>
              <a:t>Students should not sign any agreements/contracts on behalf of your organization/event</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2200" dirty="0" smtClean="0">
                <a:solidFill>
                  <a:srgbClr val="FFFFFF"/>
                </a:solidFill>
                <a:latin typeface="Tahoma" pitchFamily="34" charset="0"/>
              </a:rPr>
              <a:t>Contracts may also still need to be processed through OCA for certain services, since this is a Drexel University student group event (</a:t>
            </a:r>
            <a:r>
              <a:rPr lang="en-US" sz="2200" dirty="0" err="1" smtClean="0">
                <a:solidFill>
                  <a:srgbClr val="FFFFFF"/>
                </a:solidFill>
                <a:latin typeface="Tahoma" pitchFamily="34" charset="0"/>
              </a:rPr>
              <a:t>ie</a:t>
            </a:r>
            <a:r>
              <a:rPr lang="en-US" sz="2200" dirty="0" smtClean="0">
                <a:solidFill>
                  <a:srgbClr val="FFFFFF"/>
                </a:solidFill>
                <a:latin typeface="Tahoma" pitchFamily="34" charset="0"/>
              </a:rPr>
              <a:t>: DJ, inflatable rides, etc…)</a:t>
            </a:r>
            <a:endParaRPr lang="en-US" dirty="0" smtClean="0"/>
          </a:p>
          <a:p>
            <a:pPr marL="857250" lvl="2" indent="-285750">
              <a:lnSpc>
                <a:spcPct val="95000"/>
              </a:lnSpc>
              <a:spcBef>
                <a:spcPct val="0"/>
              </a:spcBef>
              <a:buClr>
                <a:srgbClr val="FFFFFF"/>
              </a:buClr>
              <a:buFontTx/>
              <a:buChar char=" "/>
            </a:pPr>
            <a:endParaRPr lang="en-US" sz="22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2700" dirty="0" smtClean="0">
                <a:solidFill>
                  <a:srgbClr val="FFFFFF"/>
                </a:solidFill>
                <a:latin typeface="Tahoma" pitchFamily="34" charset="0"/>
              </a:rPr>
              <a:t>Student organizations may not hold events at off-campus venues that generate 50.1% or more of its revenue from alcohol (</a:t>
            </a:r>
            <a:r>
              <a:rPr lang="en-US" sz="2700" dirty="0" err="1" smtClean="0">
                <a:solidFill>
                  <a:srgbClr val="FFFFFF"/>
                </a:solidFill>
                <a:latin typeface="Tahoma" pitchFamily="34" charset="0"/>
              </a:rPr>
              <a:t>ie</a:t>
            </a:r>
            <a:r>
              <a:rPr lang="en-US" sz="2700" dirty="0" smtClean="0">
                <a:solidFill>
                  <a:srgbClr val="FFFFFF"/>
                </a:solidFill>
                <a:latin typeface="Tahoma" pitchFamily="34" charset="0"/>
              </a:rPr>
              <a:t>: bars, taverns, etc…) </a:t>
            </a:r>
            <a:endParaRPr lang="en-US" dirty="0" smtClean="0"/>
          </a:p>
          <a:p>
            <a:pPr>
              <a:buNone/>
            </a:pPr>
            <a:endParaRPr lang="en-US" dirty="0"/>
          </a:p>
        </p:txBody>
      </p:sp>
      <p:sp>
        <p:nvSpPr>
          <p:cNvPr id="2" name="Title 1"/>
          <p:cNvSpPr>
            <a:spLocks noGrp="1"/>
          </p:cNvSpPr>
          <p:nvPr>
            <p:ph type="title"/>
          </p:nvPr>
        </p:nvSpPr>
        <p:spPr/>
        <p:txBody>
          <a:bodyPr>
            <a:normAutofit/>
          </a:bodyPr>
          <a:lstStyle/>
          <a:p>
            <a:r>
              <a:rPr lang="en-US" dirty="0" smtClean="0"/>
              <a:t>Off Campus Events and Activities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5562600"/>
          </a:xfrm>
        </p:spPr>
        <p:txBody>
          <a:bodyPr>
            <a:normAutofit fontScale="77500" lnSpcReduction="20000"/>
          </a:bodyPr>
          <a:lstStyle/>
          <a:p>
            <a:r>
              <a:rPr lang="en-US" sz="2400" dirty="0" smtClean="0"/>
              <a:t>Events Calendar </a:t>
            </a:r>
          </a:p>
          <a:p>
            <a:pPr lvl="1"/>
            <a:r>
              <a:rPr lang="en-US" sz="2400" dirty="0" smtClean="0">
                <a:solidFill>
                  <a:schemeClr val="tx1"/>
                </a:solidFill>
              </a:rPr>
              <a:t>You must submit events to be placed on the calendar. Can be reached through the homepage of the website. </a:t>
            </a:r>
          </a:p>
          <a:p>
            <a:r>
              <a:rPr lang="en-US" sz="2400" dirty="0" smtClean="0"/>
              <a:t>Weekly Newsletter</a:t>
            </a:r>
          </a:p>
          <a:p>
            <a:pPr lvl="1"/>
            <a:r>
              <a:rPr lang="en-US" sz="2400" dirty="0" smtClean="0">
                <a:solidFill>
                  <a:schemeClr val="tx1"/>
                </a:solidFill>
              </a:rPr>
              <a:t>Submit to </a:t>
            </a:r>
            <a:r>
              <a:rPr lang="en-US" sz="2400" dirty="0" smtClean="0">
                <a:solidFill>
                  <a:schemeClr val="tx1"/>
                </a:solidFill>
                <a:hlinkClick r:id="rId2"/>
              </a:rPr>
              <a:t>ajb52@drexel.edu</a:t>
            </a:r>
            <a:r>
              <a:rPr lang="en-US" sz="2400" dirty="0" smtClean="0">
                <a:solidFill>
                  <a:schemeClr val="tx1"/>
                </a:solidFill>
              </a:rPr>
              <a:t> with copy to Dean </a:t>
            </a:r>
            <a:r>
              <a:rPr lang="en-US" dirty="0" smtClean="0">
                <a:solidFill>
                  <a:schemeClr val="tx1"/>
                </a:solidFill>
              </a:rPr>
              <a:t>Oates (</a:t>
            </a:r>
            <a:r>
              <a:rPr lang="en-US" dirty="0" smtClean="0">
                <a:solidFill>
                  <a:schemeClr val="tx1"/>
                </a:solidFill>
                <a:hlinkClick r:id="rId3"/>
              </a:rPr>
              <a:t>kpo25@drexel.edu</a:t>
            </a:r>
            <a:r>
              <a:rPr lang="en-US" dirty="0" smtClean="0">
                <a:solidFill>
                  <a:schemeClr val="tx1"/>
                </a:solidFill>
              </a:rPr>
              <a:t>) </a:t>
            </a:r>
            <a:r>
              <a:rPr lang="en-US" sz="2400" dirty="0" smtClean="0">
                <a:solidFill>
                  <a:schemeClr val="tx1"/>
                </a:solidFill>
              </a:rPr>
              <a:t>by NOON Wednesday for Dean Oates to approve for that Friday’s newsletter.</a:t>
            </a:r>
          </a:p>
          <a:p>
            <a:r>
              <a:rPr lang="en-US" sz="2400" dirty="0" smtClean="0"/>
              <a:t>Flyers</a:t>
            </a:r>
          </a:p>
          <a:p>
            <a:pPr lvl="1"/>
            <a:r>
              <a:rPr lang="en-US" sz="2400" dirty="0" smtClean="0">
                <a:solidFill>
                  <a:schemeClr val="tx1"/>
                </a:solidFill>
              </a:rPr>
              <a:t>Submit to </a:t>
            </a:r>
            <a:r>
              <a:rPr lang="en-US" sz="2400" dirty="0" smtClean="0">
                <a:solidFill>
                  <a:schemeClr val="tx1"/>
                </a:solidFill>
                <a:hlinkClick r:id="rId2"/>
              </a:rPr>
              <a:t>ajb52@drexel.edu</a:t>
            </a:r>
            <a:r>
              <a:rPr lang="en-US" sz="2400" dirty="0" smtClean="0">
                <a:solidFill>
                  <a:schemeClr val="tx1"/>
                </a:solidFill>
              </a:rPr>
              <a:t> with copy to Dean Oates (</a:t>
            </a:r>
            <a:r>
              <a:rPr lang="en-US" sz="2400" dirty="0" smtClean="0">
                <a:solidFill>
                  <a:schemeClr val="tx1"/>
                </a:solidFill>
                <a:hlinkClick r:id="rId3"/>
              </a:rPr>
              <a:t>kpo25@drexel.edu</a:t>
            </a:r>
            <a:r>
              <a:rPr lang="en-US" sz="2400" dirty="0" smtClean="0">
                <a:solidFill>
                  <a:schemeClr val="tx1"/>
                </a:solidFill>
              </a:rPr>
              <a:t>) or in person ASAP for Dean Oates to approve. Can only be placed on bulletin boards (one flyer per board) and cannot exceed 11”x18” without approval. </a:t>
            </a:r>
          </a:p>
          <a:p>
            <a:r>
              <a:rPr lang="en-US" sz="2400" dirty="0" smtClean="0"/>
              <a:t>Plasma TV</a:t>
            </a:r>
          </a:p>
          <a:p>
            <a:pPr lvl="1"/>
            <a:r>
              <a:rPr lang="en-US" sz="2400" dirty="0" smtClean="0">
                <a:solidFill>
                  <a:schemeClr val="tx1"/>
                </a:solidFill>
              </a:rPr>
              <a:t>Submit to </a:t>
            </a:r>
            <a:r>
              <a:rPr lang="en-US" sz="2400" dirty="0" smtClean="0">
                <a:solidFill>
                  <a:schemeClr val="tx1"/>
                </a:solidFill>
                <a:hlinkClick r:id="rId2"/>
              </a:rPr>
              <a:t>ajb52@drexel.edu</a:t>
            </a:r>
            <a:r>
              <a:rPr lang="en-US" sz="2400" dirty="0" smtClean="0">
                <a:solidFill>
                  <a:schemeClr val="tx1"/>
                </a:solidFill>
              </a:rPr>
              <a:t> with a copy to Dean Oates (</a:t>
            </a:r>
            <a:r>
              <a:rPr lang="en-US" sz="2400" dirty="0" smtClean="0">
                <a:solidFill>
                  <a:schemeClr val="tx1"/>
                </a:solidFill>
                <a:hlinkClick r:id="rId3"/>
              </a:rPr>
              <a:t>kpo25@drexel.edu</a:t>
            </a:r>
            <a:r>
              <a:rPr lang="en-US" sz="2400" dirty="0" smtClean="0">
                <a:solidFill>
                  <a:schemeClr val="tx1"/>
                </a:solidFill>
              </a:rPr>
              <a:t>) and Jerry </a:t>
            </a:r>
            <a:r>
              <a:rPr lang="en-US" sz="2400" dirty="0" err="1" smtClean="0">
                <a:solidFill>
                  <a:schemeClr val="tx1"/>
                </a:solidFill>
              </a:rPr>
              <a:t>Arrison</a:t>
            </a:r>
            <a:r>
              <a:rPr lang="en-US" sz="2400" dirty="0" smtClean="0">
                <a:solidFill>
                  <a:schemeClr val="tx1"/>
                </a:solidFill>
              </a:rPr>
              <a:t> (</a:t>
            </a:r>
            <a:r>
              <a:rPr lang="en-US" sz="2400" dirty="0" smtClean="0">
                <a:solidFill>
                  <a:schemeClr val="tx1"/>
                </a:solidFill>
                <a:hlinkClick r:id="rId4"/>
              </a:rPr>
              <a:t>jla45@drexel.edu</a:t>
            </a:r>
            <a:r>
              <a:rPr lang="en-US" sz="2400" dirty="0" smtClean="0">
                <a:solidFill>
                  <a:schemeClr val="tx1"/>
                </a:solidFill>
              </a:rPr>
              <a:t>). </a:t>
            </a:r>
            <a:r>
              <a:rPr lang="en-US" dirty="0" smtClean="0">
                <a:solidFill>
                  <a:schemeClr val="tx1"/>
                </a:solidFill>
              </a:rPr>
              <a:t>When Dean Oates approves</a:t>
            </a:r>
            <a:r>
              <a:rPr lang="en-US" sz="2400" dirty="0" smtClean="0">
                <a:solidFill>
                  <a:schemeClr val="tx1"/>
                </a:solidFill>
              </a:rPr>
              <a:t>, Jerry will put it on the Plasma TVs.</a:t>
            </a:r>
          </a:p>
          <a:p>
            <a:r>
              <a:rPr lang="en-US" sz="2400" dirty="0" smtClean="0"/>
              <a:t>Your </a:t>
            </a:r>
            <a:r>
              <a:rPr lang="en-US" sz="2400" dirty="0" err="1" smtClean="0"/>
              <a:t>Org’s</a:t>
            </a:r>
            <a:r>
              <a:rPr lang="en-US" sz="2400" dirty="0" smtClean="0"/>
              <a:t> website</a:t>
            </a:r>
          </a:p>
          <a:p>
            <a:pPr lvl="1"/>
            <a:r>
              <a:rPr lang="en-US" sz="2400" dirty="0" smtClean="0">
                <a:solidFill>
                  <a:schemeClr val="tx1"/>
                </a:solidFill>
              </a:rPr>
              <a:t>Keep your website up to date.  Contact Mike Fiore (mike.fiore@drexel.edu ) for updates to your org website with copy to Dean Oates (kpo25@drexel.edu)</a:t>
            </a:r>
          </a:p>
          <a:p>
            <a:pPr lvl="1"/>
            <a:endParaRPr lang="en-US" sz="2400" dirty="0" smtClean="0">
              <a:solidFill>
                <a:schemeClr val="tx1"/>
              </a:solidFill>
            </a:endParaRPr>
          </a:p>
          <a:p>
            <a:pPr lvl="1">
              <a:buNone/>
            </a:pPr>
            <a:r>
              <a:rPr lang="en-US" sz="2400" dirty="0" err="1" smtClean="0">
                <a:solidFill>
                  <a:schemeClr val="tx1"/>
                </a:solidFill>
              </a:rPr>
              <a:t>Facebook</a:t>
            </a:r>
            <a:r>
              <a:rPr lang="en-US" sz="2400" dirty="0" smtClean="0">
                <a:solidFill>
                  <a:schemeClr val="tx1"/>
                </a:solidFill>
              </a:rPr>
              <a:t>, Word of Mouth, etc. </a:t>
            </a:r>
          </a:p>
          <a:p>
            <a:pPr lvl="1">
              <a:buNone/>
            </a:pPr>
            <a:r>
              <a:rPr lang="en-US" sz="2400" dirty="0" smtClean="0">
                <a:solidFill>
                  <a:schemeClr val="bg1"/>
                </a:solidFill>
              </a:rPr>
              <a:t> </a:t>
            </a:r>
          </a:p>
          <a:p>
            <a:pPr>
              <a:buNone/>
            </a:pPr>
            <a:endParaRPr lang="en-US" dirty="0"/>
          </a:p>
        </p:txBody>
      </p:sp>
      <p:sp>
        <p:nvSpPr>
          <p:cNvPr id="2" name="Title 1"/>
          <p:cNvSpPr>
            <a:spLocks noGrp="1"/>
          </p:cNvSpPr>
          <p:nvPr>
            <p:ph type="title"/>
          </p:nvPr>
        </p:nvSpPr>
        <p:spPr/>
        <p:txBody>
          <a:bodyPr/>
          <a:lstStyle/>
          <a:p>
            <a:r>
              <a:rPr lang="en-US" dirty="0" smtClean="0"/>
              <a:t>Advertising Your Event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Complete a post event “Event Report Form” and submit it to OSA. </a:t>
            </a:r>
          </a:p>
          <a:p>
            <a:endParaRPr lang="en-US" dirty="0" smtClean="0"/>
          </a:p>
          <a:p>
            <a:endParaRPr lang="en-US" dirty="0" smtClean="0"/>
          </a:p>
          <a:p>
            <a:r>
              <a:rPr lang="en-US" dirty="0" smtClean="0"/>
              <a:t>What are the implications of not completing this form? </a:t>
            </a:r>
          </a:p>
          <a:p>
            <a:pPr lvl="1">
              <a:buNone/>
            </a:pPr>
            <a:endParaRPr lang="en-US" dirty="0" smtClean="0"/>
          </a:p>
        </p:txBody>
      </p:sp>
      <p:sp>
        <p:nvSpPr>
          <p:cNvPr id="4" name="Title 3"/>
          <p:cNvSpPr>
            <a:spLocks noGrp="1"/>
          </p:cNvSpPr>
          <p:nvPr>
            <p:ph type="title"/>
          </p:nvPr>
        </p:nvSpPr>
        <p:spPr/>
        <p:txBody>
          <a:bodyPr/>
          <a:lstStyle/>
          <a:p>
            <a:r>
              <a:rPr lang="en-US" dirty="0" smtClean="0"/>
              <a:t>After Your Event</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indent="-342900">
              <a:lnSpc>
                <a:spcPct val="95000"/>
              </a:lnSpc>
              <a:buClr>
                <a:srgbClr val="FFFFFF"/>
              </a:buClr>
              <a:buSzPct val="100000"/>
              <a:buFontTx/>
              <a:buChar char="•"/>
            </a:pPr>
            <a:r>
              <a:rPr lang="en-US" sz="3600" dirty="0" smtClean="0">
                <a:solidFill>
                  <a:srgbClr val="FFFFFF"/>
                </a:solidFill>
                <a:latin typeface="Tahoma" pitchFamily="34" charset="0"/>
              </a:rPr>
              <a:t>What happens if an event was not budgeted for?</a:t>
            </a:r>
            <a:endParaRPr lang="en-US" dirty="0" smtClean="0"/>
          </a:p>
          <a:p>
            <a:pPr marL="857250" lvl="2" indent="-285750">
              <a:lnSpc>
                <a:spcPct val="95000"/>
              </a:lnSpc>
              <a:buClr>
                <a:srgbClr val="FFFFFF"/>
              </a:buClr>
              <a:buSzPct val="80000"/>
              <a:buFont typeface="Courier New" pitchFamily="49" charset="0"/>
              <a:buChar char="o"/>
            </a:pPr>
            <a:endParaRPr lang="en-US" sz="2300" dirty="0" smtClean="0">
              <a:solidFill>
                <a:srgbClr val="FFFFFF"/>
              </a:solidFill>
              <a:latin typeface="Tahoma" pitchFamily="34" charset="0"/>
            </a:endParaRPr>
          </a:p>
          <a:p>
            <a:pPr marL="857250" lvl="2" indent="-285750">
              <a:lnSpc>
                <a:spcPct val="95000"/>
              </a:lnSpc>
              <a:buClr>
                <a:srgbClr val="FFFFFF"/>
              </a:buClr>
              <a:buSzPct val="80000"/>
              <a:buFont typeface="Courier New" pitchFamily="49" charset="0"/>
              <a:buChar char="o"/>
            </a:pPr>
            <a:r>
              <a:rPr lang="en-US" sz="2300" dirty="0" smtClean="0">
                <a:solidFill>
                  <a:srgbClr val="FFFFFF"/>
                </a:solidFill>
                <a:latin typeface="Tahoma" pitchFamily="34" charset="0"/>
              </a:rPr>
              <a:t>Add 1 week to the planning timeline for budget approval. </a:t>
            </a:r>
            <a:endParaRPr lang="en-US" dirty="0" smtClean="0"/>
          </a:p>
          <a:p>
            <a:pPr marL="857250" lvl="2" indent="-285750">
              <a:lnSpc>
                <a:spcPct val="95000"/>
              </a:lnSpc>
              <a:buClr>
                <a:srgbClr val="FFFFFF"/>
              </a:buClr>
              <a:buSzPct val="80000"/>
              <a:buFont typeface="Courier New" pitchFamily="49" charset="0"/>
              <a:buChar char="o"/>
            </a:pPr>
            <a:endParaRPr lang="en-US" sz="2300" dirty="0" smtClean="0">
              <a:solidFill>
                <a:srgbClr val="FFFFFF"/>
              </a:solidFill>
              <a:latin typeface="Tahoma" pitchFamily="34" charset="0"/>
            </a:endParaRPr>
          </a:p>
          <a:p>
            <a:pPr marL="857250" lvl="2" indent="-285750">
              <a:lnSpc>
                <a:spcPct val="95000"/>
              </a:lnSpc>
              <a:buClr>
                <a:srgbClr val="FFFFFF"/>
              </a:buClr>
              <a:buSzPct val="80000"/>
              <a:buFont typeface="Courier New" pitchFamily="49" charset="0"/>
              <a:buChar char="o"/>
            </a:pPr>
            <a:r>
              <a:rPr lang="en-US" sz="2300" dirty="0" smtClean="0">
                <a:solidFill>
                  <a:srgbClr val="FFFFFF"/>
                </a:solidFill>
                <a:latin typeface="Tahoma" pitchFamily="34" charset="0"/>
              </a:rPr>
              <a:t>Consult your SBA Finance Advisor.</a:t>
            </a:r>
            <a:endParaRPr lang="en-US" dirty="0" smtClean="0"/>
          </a:p>
          <a:p>
            <a:pPr marL="857250" lvl="2" indent="-285750">
              <a:lnSpc>
                <a:spcPct val="95000"/>
              </a:lnSpc>
              <a:buClr>
                <a:srgbClr val="FFFFFF"/>
              </a:buClr>
              <a:buSzPct val="80000"/>
              <a:buFont typeface="Courier New" pitchFamily="49" charset="0"/>
              <a:buChar char="o"/>
            </a:pPr>
            <a:endParaRPr lang="en-US" sz="2300" dirty="0" smtClean="0">
              <a:solidFill>
                <a:srgbClr val="FFFFFF"/>
              </a:solidFill>
              <a:latin typeface="Tahoma" pitchFamily="34" charset="0"/>
            </a:endParaRPr>
          </a:p>
          <a:p>
            <a:pPr marL="857250" lvl="2" indent="-285750">
              <a:lnSpc>
                <a:spcPct val="95000"/>
              </a:lnSpc>
              <a:buClr>
                <a:srgbClr val="FFFFFF"/>
              </a:buClr>
              <a:buSzPct val="80000"/>
              <a:buFont typeface="Courier New" pitchFamily="49" charset="0"/>
              <a:buChar char="o"/>
            </a:pPr>
            <a:r>
              <a:rPr lang="en-US" sz="2300" dirty="0" smtClean="0">
                <a:solidFill>
                  <a:srgbClr val="FFFFFF"/>
                </a:solidFill>
                <a:latin typeface="Tahoma" pitchFamily="34" charset="0"/>
              </a:rPr>
              <a:t>Consider shifting budgeted items to compensate for the new expense.</a:t>
            </a:r>
          </a:p>
          <a:p>
            <a:pPr>
              <a:buNone/>
            </a:pPr>
            <a:endParaRPr lang="en-US" dirty="0"/>
          </a:p>
        </p:txBody>
      </p:sp>
      <p:sp>
        <p:nvSpPr>
          <p:cNvPr id="2" name="Title 1"/>
          <p:cNvSpPr>
            <a:spLocks noGrp="1"/>
          </p:cNvSpPr>
          <p:nvPr>
            <p:ph type="title"/>
          </p:nvPr>
        </p:nvSpPr>
        <p:spPr/>
        <p:txBody>
          <a:bodyPr/>
          <a:lstStyle/>
          <a:p>
            <a:r>
              <a:rPr lang="en-US" dirty="0" smtClean="0"/>
              <a:t>FAQ’s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indent="-342900">
              <a:lnSpc>
                <a:spcPct val="95000"/>
              </a:lnSpc>
              <a:buClr>
                <a:srgbClr val="FFFFFF"/>
              </a:buClr>
              <a:buSzPct val="100000"/>
              <a:buFontTx/>
              <a:buChar char="•"/>
            </a:pPr>
            <a:r>
              <a:rPr lang="en-US" sz="3600" dirty="0" smtClean="0">
                <a:solidFill>
                  <a:srgbClr val="FFFFFF"/>
                </a:solidFill>
                <a:latin typeface="Tahoma" pitchFamily="34" charset="0"/>
              </a:rPr>
              <a:t>All student org events must be open to the entire student body. </a:t>
            </a:r>
            <a:endParaRPr lang="en-US" dirty="0" smtClean="0"/>
          </a:p>
          <a:p>
            <a:pPr>
              <a:lnSpc>
                <a:spcPct val="95000"/>
              </a:lnSpc>
            </a:pPr>
            <a:endParaRPr lang="en-US" sz="3600" dirty="0" smtClean="0">
              <a:solidFill>
                <a:srgbClr val="FFFFFF"/>
              </a:solidFill>
              <a:latin typeface="Tahoma" pitchFamily="34" charset="0"/>
            </a:endParaRPr>
          </a:p>
          <a:p>
            <a:pPr lvl="1" indent="-342900">
              <a:lnSpc>
                <a:spcPct val="95000"/>
              </a:lnSpc>
              <a:buClr>
                <a:srgbClr val="FFFFFF"/>
              </a:buClr>
              <a:buSzPct val="100000"/>
              <a:buFontTx/>
              <a:buChar char="•"/>
            </a:pPr>
            <a:r>
              <a:rPr lang="en-US" sz="3600" dirty="0" smtClean="0">
                <a:solidFill>
                  <a:srgbClr val="FFFFFF"/>
                </a:solidFill>
                <a:latin typeface="Tahoma" pitchFamily="34" charset="0"/>
              </a:rPr>
              <a:t>Additionally, membership in organizations must remain open to all students. </a:t>
            </a:r>
          </a:p>
          <a:p>
            <a:pPr>
              <a:buNone/>
            </a:pPr>
            <a:endParaRPr lang="en-US" dirty="0"/>
          </a:p>
        </p:txBody>
      </p:sp>
      <p:sp>
        <p:nvSpPr>
          <p:cNvPr id="2" name="Title 1"/>
          <p:cNvSpPr>
            <a:spLocks noGrp="1"/>
          </p:cNvSpPr>
          <p:nvPr>
            <p:ph type="title"/>
          </p:nvPr>
        </p:nvSpPr>
        <p:spPr/>
        <p:txBody>
          <a:bodyPr/>
          <a:lstStyle/>
          <a:p>
            <a:r>
              <a:rPr lang="en-US" dirty="0" smtClean="0"/>
              <a:t>Reminders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t>Philanthropy Requirement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dirty="0"/>
          </a:p>
        </p:txBody>
      </p:sp>
      <p:sp>
        <p:nvSpPr>
          <p:cNvPr id="4" name="Title 3"/>
          <p:cNvSpPr>
            <a:spLocks noGrp="1"/>
          </p:cNvSpPr>
          <p:nvPr>
            <p:ph type="ctrTitle"/>
          </p:nvPr>
        </p:nvSpPr>
        <p:spPr/>
        <p:txBody>
          <a:bodyPr/>
          <a:lstStyle/>
          <a:p>
            <a:r>
              <a:rPr lang="en-US" dirty="0" smtClean="0"/>
              <a:t>The Recognition Process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9144000" cy="5334000"/>
          </a:xfrm>
        </p:spPr>
        <p:txBody>
          <a:bodyPr>
            <a:normAutofit fontScale="85000" lnSpcReduction="10000"/>
          </a:bodyPr>
          <a:lstStyle/>
          <a:p>
            <a:pPr lvl="1" indent="-342900">
              <a:lnSpc>
                <a:spcPct val="95000"/>
              </a:lnSpc>
              <a:buClr>
                <a:srgbClr val="FFFFFF"/>
              </a:buClr>
              <a:buSzPct val="100000"/>
              <a:buFontTx/>
              <a:buChar char="•"/>
            </a:pPr>
            <a:endParaRPr lang="en-US" sz="2800" dirty="0" smtClean="0">
              <a:solidFill>
                <a:srgbClr val="FFFFFF"/>
              </a:solidFill>
              <a:latin typeface="Arial" charset="0"/>
            </a:endParaRPr>
          </a:p>
          <a:p>
            <a:pPr lvl="1" indent="-342900">
              <a:lnSpc>
                <a:spcPct val="95000"/>
              </a:lnSpc>
              <a:buClr>
                <a:srgbClr val="FFFFFF"/>
              </a:buClr>
              <a:buSzPct val="100000"/>
              <a:buFontTx/>
              <a:buChar char="•"/>
            </a:pPr>
            <a:r>
              <a:rPr lang="en-US" sz="2800" dirty="0" smtClean="0">
                <a:solidFill>
                  <a:srgbClr val="FFFFFF"/>
                </a:solidFill>
                <a:latin typeface="Arial" charset="0"/>
              </a:rPr>
              <a:t>Every group must complete the Philanthropy requirement by April 1 of each year.</a:t>
            </a:r>
          </a:p>
          <a:p>
            <a:pPr lvl="1" indent="-342900">
              <a:lnSpc>
                <a:spcPct val="95000"/>
              </a:lnSpc>
              <a:buClr>
                <a:srgbClr val="FFFFFF"/>
              </a:buClr>
              <a:buSzPct val="100000"/>
              <a:buFontTx/>
              <a:buChar char="•"/>
            </a:pPr>
            <a:endParaRPr lang="en-US" sz="2800" dirty="0" smtClean="0">
              <a:solidFill>
                <a:srgbClr val="FFFFFF"/>
              </a:solidFill>
              <a:latin typeface="Arial" charset="0"/>
            </a:endParaRPr>
          </a:p>
          <a:p>
            <a:pPr lvl="1" indent="-342900">
              <a:lnSpc>
                <a:spcPct val="95000"/>
              </a:lnSpc>
              <a:buClr>
                <a:srgbClr val="FFFFFF"/>
              </a:buClr>
              <a:buSzPct val="100000"/>
              <a:buFontTx/>
              <a:buChar char="•"/>
            </a:pPr>
            <a:r>
              <a:rPr lang="en-US" sz="2800" dirty="0" smtClean="0">
                <a:solidFill>
                  <a:srgbClr val="FFFFFF"/>
                </a:solidFill>
                <a:latin typeface="Arial" charset="0"/>
              </a:rPr>
              <a:t>Requires meaningful participation 50% of ACTIVE members</a:t>
            </a:r>
            <a:endParaRPr lang="en-US" sz="2800" dirty="0" smtClean="0"/>
          </a:p>
          <a:p>
            <a:pPr lvl="1" indent="-342900">
              <a:lnSpc>
                <a:spcPct val="95000"/>
              </a:lnSpc>
              <a:buClr>
                <a:srgbClr val="FFFFFF"/>
              </a:buClr>
              <a:buSzPct val="100000"/>
              <a:buFontTx/>
              <a:buChar char="•"/>
            </a:pPr>
            <a:endParaRPr lang="en-US" sz="2800" dirty="0" smtClean="0">
              <a:solidFill>
                <a:srgbClr val="FFFFFF"/>
              </a:solidFill>
              <a:latin typeface="Arial" charset="0"/>
            </a:endParaRPr>
          </a:p>
          <a:p>
            <a:pPr lvl="1" indent="-342900">
              <a:lnSpc>
                <a:spcPct val="95000"/>
              </a:lnSpc>
              <a:buClr>
                <a:srgbClr val="FFFFFF"/>
              </a:buClr>
              <a:buSzPct val="100000"/>
              <a:buFontTx/>
              <a:buChar char="•"/>
            </a:pPr>
            <a:r>
              <a:rPr lang="en-US" sz="2800" dirty="0" smtClean="0">
                <a:solidFill>
                  <a:srgbClr val="FFFFFF"/>
                </a:solidFill>
                <a:latin typeface="Arial" charset="0"/>
              </a:rPr>
              <a:t>Groups which do not complete their Philanthropy requirement will not receive funding for the following year.</a:t>
            </a:r>
            <a:endParaRPr lang="en-US" sz="2800" dirty="0" smtClean="0"/>
          </a:p>
          <a:p>
            <a:pPr lvl="1" indent="-342900">
              <a:lnSpc>
                <a:spcPct val="95000"/>
              </a:lnSpc>
              <a:buClr>
                <a:srgbClr val="FFFFFF"/>
              </a:buClr>
              <a:buSzPct val="100000"/>
              <a:buFontTx/>
              <a:buChar char="•"/>
            </a:pPr>
            <a:endParaRPr lang="en-US" sz="2800" dirty="0" smtClean="0">
              <a:solidFill>
                <a:srgbClr val="FFFFFF"/>
              </a:solidFill>
              <a:latin typeface="Arial" charset="0"/>
            </a:endParaRPr>
          </a:p>
          <a:p>
            <a:pPr lvl="1" indent="-342900">
              <a:lnSpc>
                <a:spcPct val="95000"/>
              </a:lnSpc>
              <a:buClr>
                <a:srgbClr val="FFFFFF"/>
              </a:buClr>
              <a:buSzPct val="100000"/>
              <a:buFontTx/>
              <a:buChar char="•"/>
            </a:pPr>
            <a:r>
              <a:rPr lang="en-US" sz="2800" dirty="0" smtClean="0">
                <a:solidFill>
                  <a:srgbClr val="FFFFFF"/>
                </a:solidFill>
                <a:latin typeface="Arial" charset="0"/>
              </a:rPr>
              <a:t>You cannot simply take the money that the SBA gives you and then donate it to a needy cause. </a:t>
            </a:r>
          </a:p>
          <a:p>
            <a:pPr lvl="1" indent="-342900">
              <a:lnSpc>
                <a:spcPct val="95000"/>
              </a:lnSpc>
              <a:buClr>
                <a:srgbClr val="FFFFFF"/>
              </a:buClr>
              <a:buSzPct val="100000"/>
              <a:buFontTx/>
              <a:buChar char="•"/>
            </a:pPr>
            <a:endParaRPr lang="en-US" sz="2800" dirty="0" smtClean="0">
              <a:solidFill>
                <a:srgbClr val="FFFFFF"/>
              </a:solidFill>
              <a:latin typeface="Arial" charset="0"/>
            </a:endParaRPr>
          </a:p>
          <a:p>
            <a:pPr lvl="1" indent="-342900">
              <a:lnSpc>
                <a:spcPct val="95000"/>
              </a:lnSpc>
              <a:buClr>
                <a:srgbClr val="FFFFFF"/>
              </a:buClr>
              <a:buSzPct val="100000"/>
              <a:buFontTx/>
              <a:buChar char="•"/>
            </a:pPr>
            <a:r>
              <a:rPr lang="en-US" sz="2800" dirty="0" smtClean="0">
                <a:solidFill>
                  <a:srgbClr val="FFFFFF"/>
                </a:solidFill>
                <a:latin typeface="Arial" charset="0"/>
              </a:rPr>
              <a:t>A full description of the Philanthropy requirement is available online at </a:t>
            </a:r>
            <a:r>
              <a:rPr lang="en-US" sz="2800" u="sng" dirty="0" smtClean="0">
                <a:solidFill>
                  <a:srgbClr val="9FC5E8"/>
                </a:solidFill>
                <a:latin typeface="Arial" charset="0"/>
                <a:hlinkClick r:id="rId2"/>
              </a:rPr>
              <a:t>http://drexel.edu/law/StudentOrgs/</a:t>
            </a:r>
            <a:r>
              <a:rPr lang="en-US" sz="2800" dirty="0" smtClean="0">
                <a:solidFill>
                  <a:srgbClr val="FFFFFF"/>
                </a:solidFill>
                <a:latin typeface="Arial" charset="0"/>
              </a:rPr>
              <a:t> and also in hard copy in the SBA Office.</a:t>
            </a:r>
          </a:p>
          <a:p>
            <a:endParaRPr lang="en-US" dirty="0"/>
          </a:p>
        </p:txBody>
      </p:sp>
      <p:sp>
        <p:nvSpPr>
          <p:cNvPr id="2" name="Title 1"/>
          <p:cNvSpPr>
            <a:spLocks noGrp="1"/>
          </p:cNvSpPr>
          <p:nvPr>
            <p:ph type="title"/>
          </p:nvPr>
        </p:nvSpPr>
        <p:spPr/>
        <p:txBody>
          <a:bodyPr/>
          <a:lstStyle/>
          <a:p>
            <a:r>
              <a:rPr lang="en-US" dirty="0" smtClean="0"/>
              <a:t>Philanthropy Requirement </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are two philanthropy forms to complete. </a:t>
            </a:r>
          </a:p>
          <a:p>
            <a:endParaRPr lang="en-US" dirty="0" smtClean="0"/>
          </a:p>
          <a:p>
            <a:r>
              <a:rPr lang="en-US" dirty="0" smtClean="0"/>
              <a:t>The first form should be completed BEFORE the philanthropy.  This form provides basic details about your intentions and allows us to ensure that the event will satisfy the requirement before it is completed. </a:t>
            </a:r>
          </a:p>
          <a:p>
            <a:endParaRPr lang="en-US" dirty="0" smtClean="0"/>
          </a:p>
          <a:p>
            <a:r>
              <a:rPr lang="en-US" dirty="0" smtClean="0"/>
              <a:t>The second form should be completed AFTER the philanthropy.  This form provides basic details about the event, who participated, and to what capacity.  </a:t>
            </a:r>
            <a:endParaRPr lang="en-US" dirty="0"/>
          </a:p>
        </p:txBody>
      </p:sp>
      <p:sp>
        <p:nvSpPr>
          <p:cNvPr id="3" name="Title 2"/>
          <p:cNvSpPr>
            <a:spLocks noGrp="1"/>
          </p:cNvSpPr>
          <p:nvPr>
            <p:ph type="title"/>
          </p:nvPr>
        </p:nvSpPr>
        <p:spPr/>
        <p:txBody>
          <a:bodyPr/>
          <a:lstStyle/>
          <a:p>
            <a:r>
              <a:rPr lang="en-US" dirty="0" smtClean="0"/>
              <a:t>Philanthropy Forms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indent="-342900">
              <a:lnSpc>
                <a:spcPct val="95000"/>
              </a:lnSpc>
              <a:buClr>
                <a:srgbClr val="FFFFFF"/>
              </a:buClr>
              <a:buSzPct val="100000"/>
              <a:buNone/>
            </a:pPr>
            <a:r>
              <a:rPr lang="en-US" sz="3600" dirty="0" smtClean="0">
                <a:solidFill>
                  <a:srgbClr val="FFFFFF"/>
                </a:solidFill>
                <a:latin typeface="Arial" charset="0"/>
              </a:rPr>
              <a:t>Examples of Philanthropy Projects:</a:t>
            </a:r>
          </a:p>
          <a:p>
            <a:pPr lvl="1" indent="-342900">
              <a:lnSpc>
                <a:spcPct val="95000"/>
              </a:lnSpc>
              <a:buClr>
                <a:srgbClr val="FFFFFF"/>
              </a:buClr>
              <a:buSzPct val="100000"/>
              <a:buNone/>
            </a:pPr>
            <a:endParaRPr lang="en-US" sz="3600" dirty="0" smtClean="0">
              <a:solidFill>
                <a:srgbClr val="FFFFFF"/>
              </a:solidFill>
              <a:latin typeface="Arial" charset="0"/>
            </a:endParaRPr>
          </a:p>
          <a:p>
            <a:pPr lvl="1" indent="-342900">
              <a:lnSpc>
                <a:spcPct val="95000"/>
              </a:lnSpc>
              <a:buClr>
                <a:srgbClr val="FFFFFF"/>
              </a:buClr>
              <a:buSzPct val="100000"/>
              <a:buFontTx/>
              <a:buChar char="•"/>
            </a:pPr>
            <a:r>
              <a:rPr lang="en-US" sz="3600" dirty="0" smtClean="0">
                <a:solidFill>
                  <a:srgbClr val="FFFFFF"/>
                </a:solidFill>
                <a:latin typeface="Arial" charset="0"/>
              </a:rPr>
              <a:t>Public Interest Auction</a:t>
            </a:r>
          </a:p>
          <a:p>
            <a:pPr lvl="1" indent="-342900">
              <a:lnSpc>
                <a:spcPct val="95000"/>
              </a:lnSpc>
              <a:buClr>
                <a:srgbClr val="FFFFFF"/>
              </a:buClr>
              <a:buSzPct val="100000"/>
              <a:buFontTx/>
              <a:buChar char="•"/>
            </a:pPr>
            <a:r>
              <a:rPr lang="en-US" sz="3600" dirty="0" smtClean="0">
                <a:solidFill>
                  <a:srgbClr val="FFFFFF"/>
                </a:solidFill>
                <a:latin typeface="Arial" charset="0"/>
              </a:rPr>
              <a:t>Red Cross Blood Drives</a:t>
            </a:r>
          </a:p>
          <a:p>
            <a:pPr lvl="1" indent="-342900">
              <a:lnSpc>
                <a:spcPct val="95000"/>
              </a:lnSpc>
              <a:buClr>
                <a:srgbClr val="FFFFFF"/>
              </a:buClr>
              <a:buSzPct val="100000"/>
              <a:buFontTx/>
              <a:buChar char="•"/>
            </a:pPr>
            <a:r>
              <a:rPr lang="en-US" sz="3600" dirty="0" smtClean="0">
                <a:solidFill>
                  <a:srgbClr val="FFFFFF"/>
                </a:solidFill>
                <a:latin typeface="Arial" charset="0"/>
              </a:rPr>
              <a:t>Bake Sales</a:t>
            </a:r>
          </a:p>
          <a:p>
            <a:pPr lvl="1" indent="-342900">
              <a:lnSpc>
                <a:spcPct val="95000"/>
              </a:lnSpc>
              <a:buClr>
                <a:srgbClr val="FFFFFF"/>
              </a:buClr>
              <a:buSzPct val="100000"/>
              <a:buFontTx/>
              <a:buChar char="•"/>
            </a:pPr>
            <a:r>
              <a:rPr lang="en-US" sz="3600" dirty="0" smtClean="0">
                <a:solidFill>
                  <a:srgbClr val="FFFFFF"/>
                </a:solidFill>
                <a:latin typeface="Arial" charset="0"/>
              </a:rPr>
              <a:t>Charity/Fundraiser Walks/Runs</a:t>
            </a:r>
          </a:p>
          <a:p>
            <a:pPr lvl="1" indent="-342900">
              <a:lnSpc>
                <a:spcPct val="95000"/>
              </a:lnSpc>
              <a:buClr>
                <a:srgbClr val="FFFFFF"/>
              </a:buClr>
              <a:buSzPct val="100000"/>
              <a:buFontTx/>
              <a:buChar char="•"/>
            </a:pPr>
            <a:r>
              <a:rPr lang="en-US" sz="3600" dirty="0" smtClean="0">
                <a:solidFill>
                  <a:srgbClr val="FFFFFF"/>
                </a:solidFill>
                <a:latin typeface="Arial" charset="0"/>
              </a:rPr>
              <a:t>Clothes/Food Drive, etc. </a:t>
            </a:r>
          </a:p>
          <a:p>
            <a:pPr lvl="1" indent="-342900">
              <a:lnSpc>
                <a:spcPct val="95000"/>
              </a:lnSpc>
              <a:buClr>
                <a:srgbClr val="FFFFFF"/>
              </a:buClr>
              <a:buSzPct val="100000"/>
              <a:buNone/>
            </a:pPr>
            <a:endParaRPr lang="en-US" sz="3600" dirty="0" smtClean="0">
              <a:solidFill>
                <a:srgbClr val="FFFFFF"/>
              </a:solidFill>
              <a:latin typeface="Arial" charset="0"/>
            </a:endParaRPr>
          </a:p>
          <a:p>
            <a:endParaRPr lang="en-US" dirty="0"/>
          </a:p>
        </p:txBody>
      </p:sp>
      <p:sp>
        <p:nvSpPr>
          <p:cNvPr id="2" name="Title 1"/>
          <p:cNvSpPr>
            <a:spLocks noGrp="1"/>
          </p:cNvSpPr>
          <p:nvPr>
            <p:ph type="title"/>
          </p:nvPr>
        </p:nvSpPr>
        <p:spPr/>
        <p:txBody>
          <a:bodyPr/>
          <a:lstStyle/>
          <a:p>
            <a:r>
              <a:rPr lang="en-US" dirty="0" smtClean="0"/>
              <a:t>Philanthropy Opportunities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t>Other SBA Information</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Currently, you can reserve the student organization room.  Sign up sheets are located on the door of the room.  First come, first serve. </a:t>
            </a:r>
          </a:p>
          <a:p>
            <a:endParaRPr lang="en-US" dirty="0" smtClean="0"/>
          </a:p>
          <a:p>
            <a:endParaRPr lang="en-US" dirty="0" smtClean="0"/>
          </a:p>
          <a:p>
            <a:r>
              <a:rPr lang="en-US" dirty="0" smtClean="0"/>
              <a:t>Organization mailboxes are located in the student organization room.  Each student organization has a mailbox.  Organization leaders should periodically check this mailbox, as notifications and other important information will be left in mailboxes in addition to traditional emails. </a:t>
            </a:r>
            <a:endParaRPr lang="en-US" dirty="0"/>
          </a:p>
        </p:txBody>
      </p:sp>
      <p:sp>
        <p:nvSpPr>
          <p:cNvPr id="3" name="Title 2"/>
          <p:cNvSpPr>
            <a:spLocks noGrp="1"/>
          </p:cNvSpPr>
          <p:nvPr>
            <p:ph type="title"/>
          </p:nvPr>
        </p:nvSpPr>
        <p:spPr/>
        <p:txBody>
          <a:bodyPr/>
          <a:lstStyle/>
          <a:p>
            <a:r>
              <a:rPr lang="en-US" dirty="0" smtClean="0"/>
              <a:t>Student Organization Room</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University Resources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indent="-342900">
              <a:lnSpc>
                <a:spcPct val="95000"/>
              </a:lnSpc>
              <a:spcBef>
                <a:spcPct val="0"/>
              </a:spcBef>
              <a:buClr>
                <a:srgbClr val="FFFFFF"/>
              </a:buClr>
              <a:buFontTx/>
              <a:buChar char="•"/>
            </a:pPr>
            <a:r>
              <a:rPr lang="en-US" sz="2400" dirty="0" smtClean="0">
                <a:solidFill>
                  <a:srgbClr val="FFFFFF"/>
                </a:solidFill>
                <a:latin typeface="Tahoma" pitchFamily="34" charset="0"/>
              </a:rPr>
              <a:t>Charter Busses</a:t>
            </a:r>
            <a:endParaRPr lang="en-US" dirty="0" smtClean="0"/>
          </a:p>
          <a:p>
            <a:pPr lvl="1" indent="-342900">
              <a:lnSpc>
                <a:spcPct val="95000"/>
              </a:lnSpc>
              <a:spcBef>
                <a:spcPct val="0"/>
              </a:spcBef>
              <a:buClr>
                <a:srgbClr val="FFFFFF"/>
              </a:buClr>
              <a:buFontTx/>
              <a:buChar char="•"/>
            </a:pPr>
            <a:r>
              <a:rPr lang="en-US" sz="2400" dirty="0" smtClean="0">
                <a:solidFill>
                  <a:srgbClr val="FFFFFF"/>
                </a:solidFill>
                <a:latin typeface="Tahoma" pitchFamily="34" charset="0"/>
              </a:rPr>
              <a:t>Popcorn Machine</a:t>
            </a:r>
            <a:endParaRPr lang="en-US" dirty="0" smtClean="0"/>
          </a:p>
          <a:p>
            <a:pPr lvl="1" indent="-342900">
              <a:lnSpc>
                <a:spcPct val="95000"/>
              </a:lnSpc>
              <a:spcBef>
                <a:spcPct val="0"/>
              </a:spcBef>
              <a:buClr>
                <a:srgbClr val="FFFFFF"/>
              </a:buClr>
              <a:buFontTx/>
              <a:buChar char="•"/>
            </a:pPr>
            <a:r>
              <a:rPr lang="en-US" sz="2400" dirty="0" smtClean="0">
                <a:solidFill>
                  <a:srgbClr val="FFFFFF"/>
                </a:solidFill>
                <a:latin typeface="Tahoma" pitchFamily="34" charset="0"/>
              </a:rPr>
              <a:t>Karaoke Machine </a:t>
            </a:r>
            <a:endParaRPr lang="en-US" dirty="0" smtClean="0"/>
          </a:p>
          <a:p>
            <a:pPr lvl="1" indent="-342900">
              <a:lnSpc>
                <a:spcPct val="95000"/>
              </a:lnSpc>
              <a:spcBef>
                <a:spcPct val="0"/>
              </a:spcBef>
              <a:buClr>
                <a:srgbClr val="FFFFFF"/>
              </a:buClr>
              <a:buFontTx/>
              <a:buChar char="•"/>
            </a:pPr>
            <a:r>
              <a:rPr lang="en-US" sz="2400" dirty="0" smtClean="0">
                <a:solidFill>
                  <a:srgbClr val="FFFFFF"/>
                </a:solidFill>
                <a:latin typeface="Tahoma" pitchFamily="34" charset="0"/>
              </a:rPr>
              <a:t>Game Show Buzzers </a:t>
            </a:r>
            <a:endParaRPr lang="en-US" dirty="0" smtClean="0"/>
          </a:p>
          <a:p>
            <a:pPr lvl="1" indent="-342900">
              <a:lnSpc>
                <a:spcPct val="95000"/>
              </a:lnSpc>
              <a:spcBef>
                <a:spcPct val="0"/>
              </a:spcBef>
              <a:buClr>
                <a:srgbClr val="FFFFFF"/>
              </a:buClr>
              <a:buFontTx/>
              <a:buChar char="•"/>
            </a:pPr>
            <a:r>
              <a:rPr lang="en-US" sz="2400" dirty="0" smtClean="0">
                <a:solidFill>
                  <a:srgbClr val="FFFFFF"/>
                </a:solidFill>
                <a:latin typeface="Tahoma" pitchFamily="34" charset="0"/>
              </a:rPr>
              <a:t>Helium</a:t>
            </a:r>
            <a:endParaRPr lang="en-US" dirty="0" smtClean="0"/>
          </a:p>
          <a:p>
            <a:pPr lvl="1" indent="-342900">
              <a:lnSpc>
                <a:spcPct val="95000"/>
              </a:lnSpc>
              <a:spcBef>
                <a:spcPct val="0"/>
              </a:spcBef>
              <a:buClr>
                <a:srgbClr val="FFFFFF"/>
              </a:buClr>
              <a:buFontTx/>
              <a:buChar char="•"/>
            </a:pPr>
            <a:r>
              <a:rPr lang="en-US" sz="2400" dirty="0" smtClean="0">
                <a:solidFill>
                  <a:srgbClr val="FFFFFF"/>
                </a:solidFill>
                <a:latin typeface="Tahoma" pitchFamily="34" charset="0"/>
              </a:rPr>
              <a:t>Letter and Shape Cutting Machine </a:t>
            </a:r>
            <a:endParaRPr lang="en-US" dirty="0" smtClean="0"/>
          </a:p>
          <a:p>
            <a:pPr lvl="1" indent="-342900">
              <a:lnSpc>
                <a:spcPct val="95000"/>
              </a:lnSpc>
              <a:spcBef>
                <a:spcPct val="0"/>
              </a:spcBef>
              <a:buClr>
                <a:srgbClr val="FFFFFF"/>
              </a:buClr>
              <a:buFontTx/>
              <a:buChar char="•"/>
            </a:pPr>
            <a:r>
              <a:rPr lang="en-US" sz="2400" dirty="0" smtClean="0">
                <a:solidFill>
                  <a:srgbClr val="FFFFFF"/>
                </a:solidFill>
                <a:latin typeface="Tahoma" pitchFamily="34" charset="0"/>
              </a:rPr>
              <a:t>Poster Printers</a:t>
            </a:r>
            <a:endParaRPr lang="en-US" dirty="0" smtClean="0"/>
          </a:p>
          <a:p>
            <a:pPr lvl="1" indent="-342900">
              <a:lnSpc>
                <a:spcPct val="95000"/>
              </a:lnSpc>
              <a:spcBef>
                <a:spcPct val="0"/>
              </a:spcBef>
              <a:buClr>
                <a:srgbClr val="FFFFFF"/>
              </a:buClr>
              <a:buFontTx/>
              <a:buChar char="•"/>
            </a:pPr>
            <a:r>
              <a:rPr lang="en-US" sz="2400" dirty="0" smtClean="0">
                <a:solidFill>
                  <a:srgbClr val="FFFFFF"/>
                </a:solidFill>
                <a:latin typeface="Tahoma" pitchFamily="34" charset="0"/>
              </a:rPr>
              <a:t>Monster Games (golf, tennis, etc.) </a:t>
            </a:r>
            <a:endParaRPr lang="en-US" dirty="0" smtClean="0"/>
          </a:p>
          <a:p>
            <a:pPr lvl="1" indent="-342900">
              <a:lnSpc>
                <a:spcPct val="95000"/>
              </a:lnSpc>
              <a:spcBef>
                <a:spcPct val="0"/>
              </a:spcBef>
              <a:buClr>
                <a:srgbClr val="FFFFFF"/>
              </a:buClr>
              <a:buFontTx/>
              <a:buChar char="•"/>
            </a:pPr>
            <a:r>
              <a:rPr lang="en-US" sz="2400" dirty="0" smtClean="0">
                <a:solidFill>
                  <a:srgbClr val="FFFFFF"/>
                </a:solidFill>
                <a:latin typeface="Tahoma" pitchFamily="34" charset="0"/>
              </a:rPr>
              <a:t>Board Games </a:t>
            </a:r>
            <a:endParaRPr lang="en-US" dirty="0" smtClean="0"/>
          </a:p>
          <a:p>
            <a:pPr lvl="1" indent="-342900">
              <a:lnSpc>
                <a:spcPct val="95000"/>
              </a:lnSpc>
              <a:spcBef>
                <a:spcPct val="0"/>
              </a:spcBef>
              <a:buClr>
                <a:srgbClr val="FFFFFF"/>
              </a:buClr>
              <a:buFontTx/>
              <a:buChar char="•"/>
            </a:pPr>
            <a:r>
              <a:rPr lang="en-US" sz="2400" dirty="0" smtClean="0">
                <a:solidFill>
                  <a:srgbClr val="FFFFFF"/>
                </a:solidFill>
                <a:latin typeface="Tahoma" pitchFamily="34" charset="0"/>
              </a:rPr>
              <a:t>Blind Folds and other Team Builder Supplies </a:t>
            </a:r>
            <a:endParaRPr lang="en-US" dirty="0" smtClean="0"/>
          </a:p>
          <a:p>
            <a:pPr lvl="1" indent="-342900">
              <a:lnSpc>
                <a:spcPct val="95000"/>
              </a:lnSpc>
              <a:spcBef>
                <a:spcPct val="0"/>
              </a:spcBef>
              <a:buClr>
                <a:srgbClr val="FFFFFF"/>
              </a:buClr>
              <a:buFontTx/>
              <a:buChar char="•"/>
            </a:pPr>
            <a:r>
              <a:rPr lang="en-US" sz="2400" dirty="0" smtClean="0">
                <a:solidFill>
                  <a:srgbClr val="FFFFFF"/>
                </a:solidFill>
                <a:latin typeface="Tahoma" pitchFamily="34" charset="0"/>
              </a:rPr>
              <a:t>Ballot/donation box </a:t>
            </a:r>
            <a:endParaRPr lang="en-US" dirty="0" smtClean="0"/>
          </a:p>
          <a:p>
            <a:pPr lvl="1" indent="-342900">
              <a:lnSpc>
                <a:spcPct val="95000"/>
              </a:lnSpc>
              <a:spcBef>
                <a:spcPct val="0"/>
              </a:spcBef>
              <a:buClr>
                <a:srgbClr val="FFFFFF"/>
              </a:buClr>
              <a:buFontTx/>
              <a:buChar char="•"/>
            </a:pPr>
            <a:r>
              <a:rPr lang="en-US" sz="2400" dirty="0" smtClean="0">
                <a:solidFill>
                  <a:srgbClr val="FFFFFF"/>
                </a:solidFill>
                <a:latin typeface="Tahoma" pitchFamily="34" charset="0"/>
              </a:rPr>
              <a:t>Large sized roll paper – 9 colors (for signs, displays, etc) </a:t>
            </a:r>
            <a:endParaRPr lang="en-US" dirty="0" smtClean="0"/>
          </a:p>
          <a:p>
            <a:pPr lvl="1" indent="-342900">
              <a:lnSpc>
                <a:spcPct val="95000"/>
              </a:lnSpc>
              <a:spcBef>
                <a:spcPct val="0"/>
              </a:spcBef>
              <a:buClr>
                <a:srgbClr val="FFFFFF"/>
              </a:buClr>
              <a:buFontTx/>
              <a:buChar char="•"/>
            </a:pPr>
            <a:r>
              <a:rPr lang="en-US" sz="2400" dirty="0" smtClean="0">
                <a:solidFill>
                  <a:srgbClr val="FFFFFF"/>
                </a:solidFill>
                <a:latin typeface="Tahoma" pitchFamily="34" charset="0"/>
              </a:rPr>
              <a:t>Sandwich boards to post large posters </a:t>
            </a:r>
          </a:p>
          <a:p>
            <a:pPr>
              <a:buNone/>
            </a:pPr>
            <a:endParaRPr lang="en-US" dirty="0"/>
          </a:p>
        </p:txBody>
      </p:sp>
      <p:sp>
        <p:nvSpPr>
          <p:cNvPr id="2" name="Title 1"/>
          <p:cNvSpPr>
            <a:spLocks noGrp="1"/>
          </p:cNvSpPr>
          <p:nvPr>
            <p:ph type="title"/>
          </p:nvPr>
        </p:nvSpPr>
        <p:spPr/>
        <p:txBody>
          <a:bodyPr>
            <a:normAutofit fontScale="90000"/>
          </a:bodyPr>
          <a:lstStyle/>
          <a:p>
            <a:r>
              <a:rPr lang="en-US" dirty="0" smtClean="0"/>
              <a:t>What Drexel University Can Offer You</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610600" cy="5334000"/>
          </a:xfrm>
        </p:spPr>
        <p:txBody>
          <a:bodyPr>
            <a:normAutofit/>
          </a:bodyPr>
          <a:lstStyle/>
          <a:p>
            <a:pPr lvl="1" indent="-342900">
              <a:lnSpc>
                <a:spcPct val="95000"/>
              </a:lnSpc>
              <a:spcBef>
                <a:spcPct val="0"/>
              </a:spcBef>
              <a:buClr>
                <a:srgbClr val="FFFFFF"/>
              </a:buClr>
              <a:buFontTx/>
              <a:buChar char="•"/>
            </a:pPr>
            <a:r>
              <a:rPr lang="en-US" sz="3600" dirty="0" err="1" smtClean="0">
                <a:solidFill>
                  <a:srgbClr val="FFFFFF"/>
                </a:solidFill>
                <a:latin typeface="Tahoma" pitchFamily="34" charset="0"/>
              </a:rPr>
              <a:t>Creese</a:t>
            </a:r>
            <a:r>
              <a:rPr lang="en-US" sz="3600" dirty="0" smtClean="0">
                <a:solidFill>
                  <a:srgbClr val="FFFFFF"/>
                </a:solidFill>
                <a:latin typeface="Tahoma" pitchFamily="34" charset="0"/>
              </a:rPr>
              <a:t> Student Center</a:t>
            </a:r>
            <a:endParaRPr lang="en-US" dirty="0" smtClean="0"/>
          </a:p>
          <a:p>
            <a:pPr lvl="1" indent="-342900">
              <a:lnSpc>
                <a:spcPct val="95000"/>
              </a:lnSpc>
              <a:spcBef>
                <a:spcPct val="0"/>
              </a:spcBef>
              <a:buClr>
                <a:srgbClr val="FFFFFF"/>
              </a:buClr>
              <a:buFontTx/>
              <a:buChar char="•"/>
            </a:pPr>
            <a:r>
              <a:rPr lang="en-US" sz="3600" dirty="0" err="1" smtClean="0">
                <a:solidFill>
                  <a:srgbClr val="FFFFFF"/>
                </a:solidFill>
                <a:latin typeface="Tahoma" pitchFamily="34" charset="0"/>
              </a:rPr>
              <a:t>Mandell</a:t>
            </a:r>
            <a:r>
              <a:rPr lang="en-US" sz="3600" dirty="0" smtClean="0">
                <a:solidFill>
                  <a:srgbClr val="FFFFFF"/>
                </a:solidFill>
                <a:latin typeface="Tahoma" pitchFamily="34" charset="0"/>
              </a:rPr>
              <a:t> Theatre</a:t>
            </a:r>
            <a:endParaRPr lang="en-US" dirty="0" smtClean="0"/>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University Club</a:t>
            </a:r>
            <a:endParaRPr lang="en-US" dirty="0" smtClean="0"/>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Outdoor locations</a:t>
            </a:r>
            <a:endParaRPr lang="en-US" dirty="0" smtClean="0"/>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Main Building</a:t>
            </a:r>
            <a:endParaRPr lang="en-US" dirty="0" smtClean="0"/>
          </a:p>
          <a:p>
            <a:pPr>
              <a:lnSpc>
                <a:spcPct val="95000"/>
              </a:lnSpc>
              <a:spcBef>
                <a:spcPct val="0"/>
              </a:spcBef>
            </a:pPr>
            <a:endParaRPr lang="en-US" sz="3600" dirty="0" smtClean="0">
              <a:solidFill>
                <a:srgbClr val="FFFFFF"/>
              </a:solidFill>
              <a:latin typeface="Tahoma" pitchFamily="34" charset="0"/>
            </a:endParaRPr>
          </a:p>
          <a:p>
            <a:pPr>
              <a:lnSpc>
                <a:spcPct val="95000"/>
              </a:lnSpc>
              <a:spcBef>
                <a:spcPct val="0"/>
              </a:spcBef>
            </a:pPr>
            <a:r>
              <a:rPr lang="en-US" sz="3600" dirty="0" smtClean="0">
                <a:solidFill>
                  <a:srgbClr val="FFFFFF"/>
                </a:solidFill>
                <a:latin typeface="Tahoma" pitchFamily="34" charset="0"/>
              </a:rPr>
              <a:t>Please note: Cost for on-campus events NOT in the Law Bldg are expensive. Please consult Dean McGovern.</a:t>
            </a:r>
          </a:p>
          <a:p>
            <a:pPr marL="274320" lvl="1">
              <a:lnSpc>
                <a:spcPct val="95000"/>
              </a:lnSpc>
              <a:spcBef>
                <a:spcPct val="0"/>
              </a:spcBef>
              <a:buClr>
                <a:schemeClr val="accent2"/>
              </a:buClr>
            </a:pPr>
            <a:r>
              <a:rPr lang="en-US" sz="2700" dirty="0" smtClean="0">
                <a:solidFill>
                  <a:srgbClr val="FFFFFF"/>
                </a:solidFill>
                <a:latin typeface="Tahoma" pitchFamily="34" charset="0"/>
              </a:rPr>
              <a:t>Facilities Management Phone Number: 215-895-1700</a:t>
            </a:r>
            <a:endParaRPr lang="en-US" dirty="0" smtClean="0"/>
          </a:p>
          <a:p>
            <a:pPr>
              <a:lnSpc>
                <a:spcPct val="95000"/>
              </a:lnSpc>
              <a:spcBef>
                <a:spcPct val="0"/>
              </a:spcBef>
            </a:pPr>
            <a:endParaRPr lang="en-US" sz="3600" dirty="0" smtClean="0">
              <a:solidFill>
                <a:srgbClr val="FFFFFF"/>
              </a:solidFill>
              <a:latin typeface="Tahoma" pitchFamily="34" charset="0"/>
            </a:endParaRPr>
          </a:p>
          <a:p>
            <a:pPr>
              <a:lnSpc>
                <a:spcPct val="95000"/>
              </a:lnSpc>
              <a:spcBef>
                <a:spcPct val="0"/>
              </a:spcBef>
            </a:pP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Locations Around Campus and Transportation</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A contract is required for events held outside of the law building.</a:t>
            </a:r>
            <a:endParaRPr lang="en-US" dirty="0" smtClean="0"/>
          </a:p>
          <a:p>
            <a:pPr marL="857250" lvl="2" indent="-285750">
              <a:lnSpc>
                <a:spcPct val="95000"/>
              </a:lnSpc>
              <a:spcBef>
                <a:spcPct val="0"/>
              </a:spcBef>
              <a:buClr>
                <a:srgbClr val="FFFFFF"/>
              </a:buClr>
              <a:buSzPct val="80000"/>
              <a:buFont typeface="Courier New" pitchFamily="49" charset="0"/>
              <a:buChar char="o"/>
            </a:pPr>
            <a:endParaRPr lang="en-US" sz="3100" dirty="0" smtClean="0">
              <a:solidFill>
                <a:srgbClr val="FFFFFF"/>
              </a:solidFill>
              <a:latin typeface="Tahoma" pitchFamily="34" charset="0"/>
            </a:endParaRPr>
          </a:p>
          <a:p>
            <a:pPr marL="857250" lvl="2" indent="-285750">
              <a:lnSpc>
                <a:spcPct val="95000"/>
              </a:lnSpc>
              <a:spcBef>
                <a:spcPct val="0"/>
              </a:spcBef>
              <a:buClr>
                <a:srgbClr val="FFFFFF"/>
              </a:buClr>
              <a:buSzPct val="80000"/>
              <a:buFont typeface="Courier New" pitchFamily="49" charset="0"/>
              <a:buChar char="o"/>
            </a:pPr>
            <a:r>
              <a:rPr lang="en-US" sz="3100" dirty="0" smtClean="0">
                <a:solidFill>
                  <a:srgbClr val="FFFFFF"/>
                </a:solidFill>
                <a:latin typeface="Tahoma" pitchFamily="34" charset="0"/>
              </a:rPr>
              <a:t>SBA approval</a:t>
            </a:r>
            <a:endParaRPr lang="en-US" dirty="0" smtClean="0"/>
          </a:p>
          <a:p>
            <a:pPr marL="857250" lvl="2" indent="-285750">
              <a:lnSpc>
                <a:spcPct val="95000"/>
              </a:lnSpc>
              <a:spcBef>
                <a:spcPct val="0"/>
              </a:spcBef>
              <a:buClr>
                <a:srgbClr val="FFFFFF"/>
              </a:buClr>
              <a:buSzPct val="80000"/>
              <a:buFont typeface="Courier New" pitchFamily="49" charset="0"/>
              <a:buChar char="o"/>
            </a:pPr>
            <a:endParaRPr lang="en-US" sz="3100" dirty="0" smtClean="0">
              <a:solidFill>
                <a:srgbClr val="FFFFFF"/>
              </a:solidFill>
              <a:latin typeface="Tahoma" pitchFamily="34" charset="0"/>
            </a:endParaRPr>
          </a:p>
          <a:p>
            <a:pPr marL="857250" lvl="2" indent="-285750">
              <a:lnSpc>
                <a:spcPct val="95000"/>
              </a:lnSpc>
              <a:spcBef>
                <a:spcPct val="0"/>
              </a:spcBef>
              <a:buClr>
                <a:srgbClr val="FFFFFF"/>
              </a:buClr>
              <a:buSzPct val="80000"/>
              <a:buFont typeface="Courier New" pitchFamily="49" charset="0"/>
              <a:buChar char="o"/>
            </a:pPr>
            <a:r>
              <a:rPr lang="en-US" sz="3100" dirty="0" smtClean="0">
                <a:solidFill>
                  <a:srgbClr val="FFFFFF"/>
                </a:solidFill>
                <a:latin typeface="Tahoma" pitchFamily="34" charset="0"/>
              </a:rPr>
              <a:t>Dean McGovern approval</a:t>
            </a:r>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Contracts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82808"/>
            <a:ext cx="8077200" cy="4670392"/>
          </a:xfrm>
        </p:spPr>
        <p:txBody>
          <a:bodyPr>
            <a:normAutofit fontScale="92500" lnSpcReduction="20000"/>
          </a:bodyPr>
          <a:lstStyle/>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Holding an event outside of the law school building will require additional fees!</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3100" dirty="0" smtClean="0">
                <a:solidFill>
                  <a:srgbClr val="FFFFFF"/>
                </a:solidFill>
                <a:latin typeface="Tahoma" pitchFamily="34" charset="0"/>
              </a:rPr>
              <a:t>Space rental fees</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3100" dirty="0" smtClean="0">
                <a:solidFill>
                  <a:srgbClr val="FFFFFF"/>
                </a:solidFill>
                <a:latin typeface="Tahoma" pitchFamily="34" charset="0"/>
              </a:rPr>
              <a:t>Public Safety attendants</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3100" dirty="0" smtClean="0">
                <a:solidFill>
                  <a:srgbClr val="FFFFFF"/>
                </a:solidFill>
                <a:latin typeface="Tahoma" pitchFamily="34" charset="0"/>
              </a:rPr>
              <a:t>Drexel University Student Technicians (DUST)</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3100" dirty="0" smtClean="0">
                <a:solidFill>
                  <a:srgbClr val="FFFFFF"/>
                </a:solidFill>
                <a:latin typeface="Tahoma" pitchFamily="34" charset="0"/>
              </a:rPr>
              <a:t>Set up/take down</a:t>
            </a:r>
            <a:endParaRPr lang="en-US" dirty="0" smtClean="0"/>
          </a:p>
          <a:p>
            <a:pPr marL="857250" lvl="2" indent="-285750">
              <a:lnSpc>
                <a:spcPct val="95000"/>
              </a:lnSpc>
              <a:spcBef>
                <a:spcPct val="0"/>
              </a:spcBef>
              <a:buClr>
                <a:srgbClr val="FFFFFF"/>
              </a:buClr>
              <a:buSzPct val="80000"/>
              <a:buFont typeface="Courier New" pitchFamily="49" charset="0"/>
              <a:buChar char="o"/>
            </a:pPr>
            <a:r>
              <a:rPr lang="en-US" sz="3100" dirty="0" smtClean="0">
                <a:solidFill>
                  <a:srgbClr val="FFFFFF"/>
                </a:solidFill>
                <a:latin typeface="Tahoma" pitchFamily="34" charset="0"/>
              </a:rPr>
              <a:t>Catering and attendants fees</a:t>
            </a:r>
            <a:endParaRPr lang="en-US" dirty="0" smtClean="0"/>
          </a:p>
          <a:p>
            <a:pPr lvl="1" indent="-342900">
              <a:lnSpc>
                <a:spcPct val="95000"/>
              </a:lnSpc>
              <a:spcBef>
                <a:spcPct val="0"/>
              </a:spcBef>
              <a:buClr>
                <a:srgbClr val="FFFFFF"/>
              </a:buClr>
              <a:buFontTx/>
              <a:buChar char="•"/>
            </a:pPr>
            <a:endParaRPr lang="en-US" sz="36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Any off-campus event still requires submission of event request form </a:t>
            </a:r>
          </a:p>
          <a:p>
            <a:endParaRPr lang="en-US" dirty="0"/>
          </a:p>
        </p:txBody>
      </p:sp>
      <p:sp>
        <p:nvSpPr>
          <p:cNvPr id="2" name="Title 1"/>
          <p:cNvSpPr>
            <a:spLocks noGrp="1"/>
          </p:cNvSpPr>
          <p:nvPr>
            <p:ph type="title"/>
          </p:nvPr>
        </p:nvSpPr>
        <p:spPr/>
        <p:txBody>
          <a:bodyPr/>
          <a:lstStyle/>
          <a:p>
            <a:r>
              <a:rPr lang="en-US" dirty="0" smtClean="0"/>
              <a:t>Reminders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257800"/>
          </a:xfrm>
        </p:spPr>
        <p:txBody>
          <a:bodyPr>
            <a:normAutofit fontScale="92500" lnSpcReduction="10000"/>
          </a:bodyPr>
          <a:lstStyle/>
          <a:p>
            <a:pPr>
              <a:lnSpc>
                <a:spcPct val="95000"/>
              </a:lnSpc>
              <a:spcBef>
                <a:spcPct val="0"/>
              </a:spcBef>
              <a:defRPr/>
            </a:pPr>
            <a:endParaRPr lang="en-US" sz="2700" dirty="0" smtClean="0">
              <a:solidFill>
                <a:srgbClr val="33CCFF"/>
              </a:solidFill>
              <a:latin typeface="Arial" charset="0"/>
            </a:endParaRPr>
          </a:p>
          <a:p>
            <a:pPr lvl="1" indent="-342900">
              <a:lnSpc>
                <a:spcPct val="95000"/>
              </a:lnSpc>
              <a:spcBef>
                <a:spcPct val="0"/>
              </a:spcBef>
              <a:buClr>
                <a:srgbClr val="33CCFF"/>
              </a:buClr>
              <a:buFontTx/>
              <a:buChar char="•"/>
              <a:defRPr/>
            </a:pPr>
            <a:r>
              <a:rPr lang="en-US" sz="2700" dirty="0" smtClean="0">
                <a:solidFill>
                  <a:srgbClr val="33CCFF"/>
                </a:solidFill>
                <a:latin typeface="Arial" charset="0"/>
              </a:rPr>
              <a:t>Step 1.</a:t>
            </a:r>
            <a:r>
              <a:rPr lang="en-US" sz="2700" dirty="0" smtClean="0">
                <a:solidFill>
                  <a:srgbClr val="FFFFFF"/>
                </a:solidFill>
                <a:latin typeface="Arial" charset="0"/>
              </a:rPr>
              <a:t> Recruit at least four members for your organization  and form an executive committee.  </a:t>
            </a:r>
            <a:endParaRPr lang="en-US" dirty="0" smtClean="0"/>
          </a:p>
          <a:p>
            <a:pPr marL="857250" lvl="2" indent="-285750">
              <a:lnSpc>
                <a:spcPct val="95000"/>
              </a:lnSpc>
              <a:spcBef>
                <a:spcPct val="0"/>
              </a:spcBef>
              <a:buClr>
                <a:srgbClr val="FFFFFF"/>
              </a:buClr>
              <a:buSzPct val="80000"/>
              <a:buFont typeface="Courier New" pitchFamily="49" charset="0"/>
              <a:buChar char="o"/>
              <a:defRPr/>
            </a:pPr>
            <a:r>
              <a:rPr lang="en-US" sz="2700" dirty="0" smtClean="0">
                <a:solidFill>
                  <a:srgbClr val="FFFFFF"/>
                </a:solidFill>
                <a:latin typeface="Arial" charset="0"/>
              </a:rPr>
              <a:t>(Founding executive committee may be self-appointed).</a:t>
            </a:r>
            <a:endParaRPr lang="en-US" dirty="0" smtClean="0"/>
          </a:p>
          <a:p>
            <a:pPr lvl="1" indent="-342900">
              <a:lnSpc>
                <a:spcPct val="95000"/>
              </a:lnSpc>
              <a:spcBef>
                <a:spcPct val="0"/>
              </a:spcBef>
              <a:buClr>
                <a:srgbClr val="33CCFF"/>
              </a:buClr>
              <a:buFontTx/>
              <a:buChar char="•"/>
              <a:defRPr/>
            </a:pPr>
            <a:endParaRPr lang="en-US" sz="2700" dirty="0" smtClean="0">
              <a:solidFill>
                <a:srgbClr val="33CCFF"/>
              </a:solidFill>
              <a:latin typeface="Arial" charset="0"/>
            </a:endParaRPr>
          </a:p>
          <a:p>
            <a:pPr lvl="1" indent="-342900">
              <a:lnSpc>
                <a:spcPct val="95000"/>
              </a:lnSpc>
              <a:spcBef>
                <a:spcPct val="0"/>
              </a:spcBef>
              <a:buClr>
                <a:srgbClr val="33CCFF"/>
              </a:buClr>
              <a:buFontTx/>
              <a:buChar char="•"/>
              <a:defRPr/>
            </a:pPr>
            <a:r>
              <a:rPr lang="en-US" sz="2700" dirty="0" smtClean="0">
                <a:solidFill>
                  <a:srgbClr val="33CCFF"/>
                </a:solidFill>
                <a:latin typeface="Arial" charset="0"/>
              </a:rPr>
              <a:t>Step 2. </a:t>
            </a:r>
            <a:r>
              <a:rPr lang="en-US" sz="2700" dirty="0" smtClean="0">
                <a:solidFill>
                  <a:srgbClr val="FFFFFF"/>
                </a:solidFill>
                <a:latin typeface="Arial" charset="0"/>
              </a:rPr>
              <a:t>Submit Recognition Form and Mission Statement to the SBA</a:t>
            </a:r>
            <a:endParaRPr lang="en-US" dirty="0" smtClean="0"/>
          </a:p>
          <a:p>
            <a:pPr lvl="1" indent="-342900">
              <a:lnSpc>
                <a:spcPct val="95000"/>
              </a:lnSpc>
              <a:spcBef>
                <a:spcPct val="0"/>
              </a:spcBef>
              <a:buClr>
                <a:srgbClr val="33CCFF"/>
              </a:buClr>
              <a:buFontTx/>
              <a:buChar char="•"/>
              <a:defRPr/>
            </a:pPr>
            <a:endParaRPr lang="en-US" sz="2700" dirty="0" smtClean="0">
              <a:solidFill>
                <a:srgbClr val="33CCFF"/>
              </a:solidFill>
              <a:latin typeface="Arial" charset="0"/>
            </a:endParaRPr>
          </a:p>
          <a:p>
            <a:pPr lvl="1" indent="-342900">
              <a:lnSpc>
                <a:spcPct val="95000"/>
              </a:lnSpc>
              <a:spcBef>
                <a:spcPct val="0"/>
              </a:spcBef>
              <a:buClr>
                <a:srgbClr val="33CCFF"/>
              </a:buClr>
              <a:buFontTx/>
              <a:buChar char="•"/>
              <a:defRPr/>
            </a:pPr>
            <a:r>
              <a:rPr lang="en-US" sz="2700" dirty="0" smtClean="0">
                <a:solidFill>
                  <a:srgbClr val="33CCFF"/>
                </a:solidFill>
                <a:latin typeface="Arial" charset="0"/>
              </a:rPr>
              <a:t>Step 3. </a:t>
            </a:r>
            <a:r>
              <a:rPr lang="en-US" sz="2700" dirty="0" smtClean="0">
                <a:solidFill>
                  <a:srgbClr val="FFFFFF"/>
                </a:solidFill>
                <a:latin typeface="Arial" charset="0"/>
              </a:rPr>
              <a:t> Attend Student Organization Officer Training.</a:t>
            </a:r>
            <a:endParaRPr lang="en-US" dirty="0" smtClean="0"/>
          </a:p>
          <a:p>
            <a:pPr lvl="1" indent="-342900">
              <a:lnSpc>
                <a:spcPct val="95000"/>
              </a:lnSpc>
              <a:spcBef>
                <a:spcPct val="0"/>
              </a:spcBef>
              <a:buClr>
                <a:srgbClr val="33CCFF"/>
              </a:buClr>
              <a:buFontTx/>
              <a:buChar char="•"/>
              <a:defRPr/>
            </a:pPr>
            <a:endParaRPr lang="en-US" sz="2700" dirty="0" smtClean="0">
              <a:solidFill>
                <a:srgbClr val="33CCFF"/>
              </a:solidFill>
              <a:latin typeface="Arial" charset="0"/>
            </a:endParaRPr>
          </a:p>
          <a:p>
            <a:pPr lvl="1" indent="-342900">
              <a:lnSpc>
                <a:spcPct val="95000"/>
              </a:lnSpc>
              <a:spcBef>
                <a:spcPct val="0"/>
              </a:spcBef>
              <a:buClr>
                <a:srgbClr val="33CCFF"/>
              </a:buClr>
              <a:buFontTx/>
              <a:buChar char="•"/>
              <a:defRPr/>
            </a:pPr>
            <a:r>
              <a:rPr lang="en-US" sz="2700" dirty="0" smtClean="0">
                <a:solidFill>
                  <a:srgbClr val="33CCFF"/>
                </a:solidFill>
                <a:latin typeface="Arial" charset="0"/>
              </a:rPr>
              <a:t>Step 4.</a:t>
            </a:r>
            <a:r>
              <a:rPr lang="en-US" sz="2700" dirty="0" smtClean="0">
                <a:solidFill>
                  <a:srgbClr val="FFFFFF"/>
                </a:solidFill>
                <a:latin typeface="Arial" charset="0"/>
              </a:rPr>
              <a:t> Complete a Budget.</a:t>
            </a:r>
            <a:endParaRPr lang="en-US" dirty="0" smtClean="0"/>
          </a:p>
          <a:p>
            <a:pPr lvl="1" indent="-342900">
              <a:lnSpc>
                <a:spcPct val="95000"/>
              </a:lnSpc>
              <a:spcBef>
                <a:spcPct val="0"/>
              </a:spcBef>
              <a:buClr>
                <a:srgbClr val="33CCFF"/>
              </a:buClr>
              <a:buFontTx/>
              <a:buChar char="•"/>
              <a:defRPr/>
            </a:pPr>
            <a:endParaRPr lang="en-US" sz="2700" dirty="0" smtClean="0">
              <a:solidFill>
                <a:srgbClr val="33CCFF"/>
              </a:solidFill>
              <a:latin typeface="Arial" charset="0"/>
            </a:endParaRPr>
          </a:p>
          <a:p>
            <a:pPr lvl="1" indent="-342900">
              <a:lnSpc>
                <a:spcPct val="95000"/>
              </a:lnSpc>
              <a:spcBef>
                <a:spcPct val="0"/>
              </a:spcBef>
              <a:buClr>
                <a:srgbClr val="33CCFF"/>
              </a:buClr>
              <a:buFontTx/>
              <a:buChar char="•"/>
              <a:defRPr/>
            </a:pPr>
            <a:r>
              <a:rPr lang="en-US" sz="2700" dirty="0" smtClean="0">
                <a:solidFill>
                  <a:srgbClr val="33CCFF"/>
                </a:solidFill>
                <a:latin typeface="Arial" charset="0"/>
              </a:rPr>
              <a:t>Step 5.</a:t>
            </a:r>
            <a:r>
              <a:rPr lang="en-US" sz="2700" dirty="0" smtClean="0">
                <a:solidFill>
                  <a:srgbClr val="FFFFFF"/>
                </a:solidFill>
                <a:latin typeface="Arial" charset="0"/>
              </a:rPr>
              <a:t> SBA notifies organization of recognition.</a:t>
            </a:r>
            <a:endParaRPr lang="en-US" dirty="0" smtClean="0"/>
          </a:p>
          <a:p>
            <a:endParaRPr lang="en-US" dirty="0"/>
          </a:p>
        </p:txBody>
      </p:sp>
      <p:sp>
        <p:nvSpPr>
          <p:cNvPr id="2" name="Title 1"/>
          <p:cNvSpPr>
            <a:spLocks noGrp="1"/>
          </p:cNvSpPr>
          <p:nvPr>
            <p:ph type="title"/>
          </p:nvPr>
        </p:nvSpPr>
        <p:spPr/>
        <p:txBody>
          <a:bodyPr/>
          <a:lstStyle/>
          <a:p>
            <a:r>
              <a:rPr lang="en-US" dirty="0" err="1" smtClean="0"/>
              <a:t>Recongition</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dirty="0"/>
          </a:p>
        </p:txBody>
      </p:sp>
      <p:sp>
        <p:nvSpPr>
          <p:cNvPr id="4" name="Title 3"/>
          <p:cNvSpPr>
            <a:spLocks noGrp="1"/>
          </p:cNvSpPr>
          <p:nvPr>
            <p:ph type="ctrTitle"/>
          </p:nvPr>
        </p:nvSpPr>
        <p:spPr/>
        <p:txBody>
          <a:bodyPr/>
          <a:lstStyle/>
          <a:p>
            <a:r>
              <a:rPr lang="en-US" dirty="0" smtClean="0"/>
              <a:t>Drexel University Policies</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Code of Conduct Topics</a:t>
            </a:r>
            <a:endParaRPr lang="en-US" dirty="0"/>
          </a:p>
        </p:txBody>
      </p:sp>
      <p:sp>
        <p:nvSpPr>
          <p:cNvPr id="5" name="Content Placeholder 4"/>
          <p:cNvSpPr>
            <a:spLocks noGrp="1"/>
          </p:cNvSpPr>
          <p:nvPr>
            <p:ph sz="half" idx="1"/>
          </p:nvPr>
        </p:nvSpPr>
        <p:spPr/>
        <p:txBody>
          <a:bodyPr>
            <a:normAutofit fontScale="85000" lnSpcReduction="10000"/>
          </a:bodyPr>
          <a:lstStyle/>
          <a:p>
            <a:pPr lvl="1" indent="-342900">
              <a:lnSpc>
                <a:spcPct val="95000"/>
              </a:lnSpc>
              <a:buClr>
                <a:srgbClr val="FFFFFF"/>
              </a:buClr>
              <a:buSzPct val="100000"/>
              <a:buFontTx/>
              <a:buChar char="•"/>
            </a:pPr>
            <a:r>
              <a:rPr lang="en-US" sz="3100" dirty="0" smtClean="0">
                <a:solidFill>
                  <a:srgbClr val="FFFFFF"/>
                </a:solidFill>
                <a:latin typeface="Tahoma" pitchFamily="34" charset="0"/>
              </a:rPr>
              <a:t>ding and Abetting</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Alcohol</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Bicycles</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Camping or shelter construction</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Computer use</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Destruction of property</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Detrimental behavior</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Discrimination</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Dishonesty</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Disruption</a:t>
            </a:r>
            <a:endParaRPr lang="en-US" dirty="0" smtClean="0"/>
          </a:p>
          <a:p>
            <a:endParaRPr lang="en-US" dirty="0"/>
          </a:p>
        </p:txBody>
      </p:sp>
      <p:sp>
        <p:nvSpPr>
          <p:cNvPr id="6" name="Content Placeholder 5"/>
          <p:cNvSpPr>
            <a:spLocks noGrp="1"/>
          </p:cNvSpPr>
          <p:nvPr>
            <p:ph sz="half" idx="2"/>
          </p:nvPr>
        </p:nvSpPr>
        <p:spPr/>
        <p:txBody>
          <a:bodyPr>
            <a:normAutofit fontScale="85000" lnSpcReduction="10000"/>
          </a:bodyPr>
          <a:lstStyle/>
          <a:p>
            <a:pPr lvl="1" indent="-342900">
              <a:lnSpc>
                <a:spcPct val="95000"/>
              </a:lnSpc>
              <a:buClr>
                <a:srgbClr val="FFFFFF"/>
              </a:buClr>
              <a:buSzPct val="100000"/>
              <a:buFontTx/>
              <a:buChar char="•"/>
            </a:pPr>
            <a:r>
              <a:rPr lang="en-US" sz="3100" dirty="0" smtClean="0">
                <a:solidFill>
                  <a:srgbClr val="FFFFFF"/>
                </a:solidFill>
                <a:latin typeface="Tahoma" pitchFamily="34" charset="0"/>
              </a:rPr>
              <a:t>Drugs</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Explosives</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Failure to comply</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Falsification of information</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Fire safety</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Gambling</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Harassment</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Hazing</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Interference with procedures</a:t>
            </a:r>
            <a:endParaRPr lang="en-US" dirty="0" smtClean="0"/>
          </a:p>
          <a:p>
            <a:pPr lvl="1" indent="-342900">
              <a:lnSpc>
                <a:spcPct val="95000"/>
              </a:lnSpc>
              <a:buClr>
                <a:srgbClr val="FFFFFF"/>
              </a:buClr>
              <a:buSzPct val="100000"/>
              <a:buFontTx/>
              <a:buChar char="•"/>
            </a:pPr>
            <a:r>
              <a:rPr lang="en-US" sz="3100" dirty="0" smtClean="0">
                <a:solidFill>
                  <a:srgbClr val="FFFFFF"/>
                </a:solidFill>
                <a:latin typeface="Tahoma" pitchFamily="34" charset="0"/>
              </a:rPr>
              <a:t>Key duplication</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Code of Conduct Topics Continued</a:t>
            </a:r>
            <a:endParaRPr lang="en-US" dirty="0"/>
          </a:p>
        </p:txBody>
      </p:sp>
      <p:sp>
        <p:nvSpPr>
          <p:cNvPr id="5" name="Content Placeholder 4"/>
          <p:cNvSpPr>
            <a:spLocks noGrp="1"/>
          </p:cNvSpPr>
          <p:nvPr>
            <p:ph sz="half" idx="1"/>
          </p:nvPr>
        </p:nvSpPr>
        <p:spPr/>
        <p:txBody>
          <a:bodyPr>
            <a:normAutofit fontScale="85000" lnSpcReduction="10000"/>
          </a:bodyPr>
          <a:lstStyle/>
          <a:p>
            <a:pPr lvl="1" indent="-342900">
              <a:lnSpc>
                <a:spcPct val="95000"/>
              </a:lnSpc>
              <a:buClr>
                <a:srgbClr val="FFFFFF"/>
              </a:buClr>
              <a:buSzPct val="100000"/>
              <a:buFontTx/>
              <a:buChar char="•"/>
            </a:pPr>
            <a:r>
              <a:rPr lang="en-US" sz="2800" dirty="0" smtClean="0">
                <a:solidFill>
                  <a:srgbClr val="FFFFFF"/>
                </a:solidFill>
                <a:latin typeface="Tahoma" pitchFamily="34" charset="0"/>
              </a:rPr>
              <a:t>Littering</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Off-campus regulations</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Pets</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Policy regulations</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Posting</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Projectiles</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Residence hall policies</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Sexual assault</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Sexual misconduct</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Skateboards, etc.</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Smoke-free University</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Solicitation and sales</a:t>
            </a:r>
          </a:p>
          <a:p>
            <a:endParaRPr lang="en-US" dirty="0"/>
          </a:p>
        </p:txBody>
      </p:sp>
      <p:sp>
        <p:nvSpPr>
          <p:cNvPr id="6" name="Content Placeholder 5"/>
          <p:cNvSpPr>
            <a:spLocks noGrp="1"/>
          </p:cNvSpPr>
          <p:nvPr>
            <p:ph sz="half" idx="2"/>
          </p:nvPr>
        </p:nvSpPr>
        <p:spPr/>
        <p:txBody>
          <a:bodyPr>
            <a:normAutofit fontScale="85000" lnSpcReduction="10000"/>
          </a:bodyPr>
          <a:lstStyle/>
          <a:p>
            <a:pPr lvl="1" indent="-342900">
              <a:lnSpc>
                <a:spcPct val="95000"/>
              </a:lnSpc>
              <a:buClr>
                <a:srgbClr val="FFFFFF"/>
              </a:buClr>
              <a:buSzPct val="100000"/>
              <a:buFontTx/>
              <a:buChar char="•"/>
            </a:pPr>
            <a:r>
              <a:rPr lang="en-US" sz="2800" dirty="0" smtClean="0">
                <a:solidFill>
                  <a:srgbClr val="FFFFFF"/>
                </a:solidFill>
                <a:latin typeface="Tahoma" pitchFamily="34" charset="0"/>
              </a:rPr>
              <a:t>Sound amplification equipment</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Stalking</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Theft</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Trespassing</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Unauthorized entry</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Unauthorized use of University property or documents</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Violence</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Weapons</a:t>
            </a:r>
            <a:endParaRPr lang="en-US" dirty="0" smtClean="0"/>
          </a:p>
          <a:p>
            <a:pPr lvl="1" indent="-342900">
              <a:lnSpc>
                <a:spcPct val="95000"/>
              </a:lnSpc>
              <a:buClr>
                <a:srgbClr val="FFFFFF"/>
              </a:buClr>
              <a:buSzPct val="100000"/>
              <a:buFontTx/>
              <a:buChar char="•"/>
            </a:pPr>
            <a:r>
              <a:rPr lang="en-US" sz="2800" dirty="0" smtClean="0">
                <a:solidFill>
                  <a:srgbClr val="FFFFFF"/>
                </a:solidFill>
                <a:latin typeface="Tahoma" pitchFamily="34" charset="0"/>
              </a:rPr>
              <a:t>Windows/balconies/rooftops</a:t>
            </a:r>
            <a:endParaRPr lang="en-US" dirty="0" smtClean="0"/>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105400"/>
          </a:xfrm>
        </p:spPr>
        <p:txBody>
          <a:bodyPr>
            <a:normAutofit lnSpcReduction="10000"/>
          </a:bodyPr>
          <a:lstStyle/>
          <a:p>
            <a:pPr lvl="1" indent="-342900">
              <a:lnSpc>
                <a:spcPct val="95000"/>
              </a:lnSpc>
              <a:buClr>
                <a:srgbClr val="FFFFFF"/>
              </a:buClr>
              <a:buSzPct val="100000"/>
              <a:buFontTx/>
              <a:buChar char="•"/>
            </a:pPr>
            <a:r>
              <a:rPr lang="en-US" sz="3100" dirty="0" smtClean="0">
                <a:solidFill>
                  <a:srgbClr val="FFFFFF"/>
                </a:solidFill>
                <a:latin typeface="Tahoma" pitchFamily="34" charset="0"/>
              </a:rPr>
              <a:t>Violations of the University alcohol policy include, but are not limited to: </a:t>
            </a:r>
            <a:endParaRPr lang="en-US" dirty="0" smtClean="0"/>
          </a:p>
          <a:p>
            <a:pPr marL="857250" lvl="2" indent="-285750">
              <a:lnSpc>
                <a:spcPct val="95000"/>
              </a:lnSpc>
              <a:buClr>
                <a:srgbClr val="FFFFFF"/>
              </a:buClr>
              <a:buSzPct val="80000"/>
              <a:buFont typeface="Courier New" pitchFamily="49" charset="0"/>
              <a:buChar char="o"/>
            </a:pPr>
            <a:r>
              <a:rPr lang="en-US" dirty="0" smtClean="0">
                <a:solidFill>
                  <a:srgbClr val="FFFFFF"/>
                </a:solidFill>
                <a:latin typeface="Tahoma" pitchFamily="34" charset="0"/>
              </a:rPr>
              <a:t>Possession, use, or distribution of alcohol by </a:t>
            </a:r>
            <a:r>
              <a:rPr lang="en-US" u="sng" dirty="0" smtClean="0">
                <a:solidFill>
                  <a:srgbClr val="FFFFFF"/>
                </a:solidFill>
                <a:latin typeface="Tahoma" pitchFamily="34" charset="0"/>
              </a:rPr>
              <a:t>underage</a:t>
            </a:r>
            <a:r>
              <a:rPr lang="en-US" dirty="0" smtClean="0">
                <a:solidFill>
                  <a:srgbClr val="FFFFFF"/>
                </a:solidFill>
                <a:latin typeface="Tahoma" pitchFamily="34" charset="0"/>
              </a:rPr>
              <a:t> persons.</a:t>
            </a:r>
            <a:endParaRPr lang="en-US" dirty="0" smtClean="0"/>
          </a:p>
          <a:p>
            <a:pPr marL="857250" lvl="2" indent="-285750">
              <a:lnSpc>
                <a:spcPct val="95000"/>
              </a:lnSpc>
              <a:buClr>
                <a:srgbClr val="FFFFFF"/>
              </a:buClr>
              <a:buSzPct val="80000"/>
              <a:buFont typeface="Courier New" pitchFamily="49" charset="0"/>
              <a:buChar char="o"/>
            </a:pPr>
            <a:endParaRPr lang="en-US" u="sng" dirty="0" smtClean="0">
              <a:solidFill>
                <a:srgbClr val="FFFFFF"/>
              </a:solidFill>
              <a:latin typeface="Tahoma" pitchFamily="34" charset="0"/>
            </a:endParaRPr>
          </a:p>
          <a:p>
            <a:pPr marL="857250" lvl="2" indent="-285750">
              <a:lnSpc>
                <a:spcPct val="95000"/>
              </a:lnSpc>
              <a:buClr>
                <a:srgbClr val="FFFFFF"/>
              </a:buClr>
              <a:buSzPct val="80000"/>
              <a:buFont typeface="Courier New" pitchFamily="49" charset="0"/>
              <a:buChar char="o"/>
            </a:pPr>
            <a:r>
              <a:rPr lang="en-US" u="sng" dirty="0" smtClean="0">
                <a:solidFill>
                  <a:srgbClr val="FFFFFF"/>
                </a:solidFill>
                <a:latin typeface="Tahoma" pitchFamily="34" charset="0"/>
              </a:rPr>
              <a:t>Disorderly conduct</a:t>
            </a:r>
            <a:r>
              <a:rPr lang="en-US" dirty="0" smtClean="0">
                <a:solidFill>
                  <a:srgbClr val="FFFFFF"/>
                </a:solidFill>
                <a:latin typeface="Tahoma" pitchFamily="34" charset="0"/>
              </a:rPr>
              <a:t> due all or in part to being under the influence of alcohol.</a:t>
            </a:r>
            <a:endParaRPr lang="en-US" dirty="0" smtClean="0"/>
          </a:p>
          <a:p>
            <a:pPr marL="857250" lvl="2" indent="-285750">
              <a:lnSpc>
                <a:spcPct val="95000"/>
              </a:lnSpc>
              <a:buClr>
                <a:srgbClr val="FFFFFF"/>
              </a:buClr>
              <a:buSzPct val="80000"/>
              <a:buFont typeface="Courier New" pitchFamily="49" charset="0"/>
              <a:buChar char="o"/>
            </a:pPr>
            <a:endParaRPr lang="en-US" dirty="0" smtClean="0">
              <a:solidFill>
                <a:srgbClr val="FFFFFF"/>
              </a:solidFill>
              <a:latin typeface="Tahoma" pitchFamily="34" charset="0"/>
            </a:endParaRPr>
          </a:p>
          <a:p>
            <a:pPr marL="857250" lvl="2" indent="-285750">
              <a:lnSpc>
                <a:spcPct val="95000"/>
              </a:lnSpc>
              <a:buClr>
                <a:srgbClr val="FFFFFF"/>
              </a:buClr>
              <a:buSzPct val="80000"/>
              <a:buFont typeface="Courier New" pitchFamily="49" charset="0"/>
              <a:buChar char="o"/>
            </a:pPr>
            <a:r>
              <a:rPr lang="en-US" dirty="0" smtClean="0">
                <a:solidFill>
                  <a:srgbClr val="FFFFFF"/>
                </a:solidFill>
                <a:latin typeface="Tahoma" pitchFamily="34" charset="0"/>
              </a:rPr>
              <a:t>Providing alcohol to </a:t>
            </a:r>
            <a:r>
              <a:rPr lang="en-US" u="sng" dirty="0" smtClean="0">
                <a:solidFill>
                  <a:srgbClr val="FFFFFF"/>
                </a:solidFill>
                <a:latin typeface="Tahoma" pitchFamily="34" charset="0"/>
              </a:rPr>
              <a:t>underage</a:t>
            </a:r>
            <a:r>
              <a:rPr lang="en-US" dirty="0" smtClean="0">
                <a:solidFill>
                  <a:srgbClr val="FFFFFF"/>
                </a:solidFill>
                <a:latin typeface="Tahoma" pitchFamily="34" charset="0"/>
              </a:rPr>
              <a:t> persons.</a:t>
            </a:r>
            <a:endParaRPr lang="en-US" dirty="0" smtClean="0"/>
          </a:p>
          <a:p>
            <a:pPr marL="857250" lvl="2" indent="-285750">
              <a:lnSpc>
                <a:spcPct val="95000"/>
              </a:lnSpc>
              <a:buClr>
                <a:srgbClr val="FFFFFF"/>
              </a:buClr>
              <a:buSzPct val="80000"/>
              <a:buFont typeface="Courier New" pitchFamily="49" charset="0"/>
              <a:buChar char="o"/>
            </a:pPr>
            <a:endParaRPr lang="en-US" dirty="0" smtClean="0">
              <a:solidFill>
                <a:srgbClr val="FFFFFF"/>
              </a:solidFill>
              <a:latin typeface="Tahoma" pitchFamily="34" charset="0"/>
            </a:endParaRPr>
          </a:p>
          <a:p>
            <a:pPr marL="857250" lvl="2" indent="-285750">
              <a:lnSpc>
                <a:spcPct val="95000"/>
              </a:lnSpc>
              <a:buClr>
                <a:srgbClr val="FFFFFF"/>
              </a:buClr>
              <a:buSzPct val="80000"/>
              <a:buFont typeface="Courier New" pitchFamily="49" charset="0"/>
              <a:buChar char="o"/>
            </a:pPr>
            <a:r>
              <a:rPr lang="en-US" dirty="0" smtClean="0">
                <a:solidFill>
                  <a:srgbClr val="FFFFFF"/>
                </a:solidFill>
                <a:latin typeface="Tahoma" pitchFamily="34" charset="0"/>
              </a:rPr>
              <a:t>Possession of an </a:t>
            </a:r>
            <a:r>
              <a:rPr lang="en-US" u="sng" dirty="0" smtClean="0">
                <a:solidFill>
                  <a:srgbClr val="FFFFFF"/>
                </a:solidFill>
                <a:latin typeface="Tahoma" pitchFamily="34" charset="0"/>
              </a:rPr>
              <a:t>open alcohol container in a public area</a:t>
            </a:r>
            <a:r>
              <a:rPr lang="en-US" dirty="0" smtClean="0">
                <a:solidFill>
                  <a:srgbClr val="FFFFFF"/>
                </a:solidFill>
                <a:latin typeface="Tahoma" pitchFamily="34" charset="0"/>
              </a:rPr>
              <a:t> regardless of the individual’s age.</a:t>
            </a:r>
            <a:endParaRPr lang="en-US" dirty="0" smtClean="0"/>
          </a:p>
          <a:p>
            <a:pPr marL="857250" lvl="2" indent="-285750">
              <a:lnSpc>
                <a:spcPct val="95000"/>
              </a:lnSpc>
              <a:buClr>
                <a:srgbClr val="FFFFFF"/>
              </a:buClr>
              <a:buSzPct val="80000"/>
              <a:buFont typeface="Courier New" pitchFamily="49" charset="0"/>
              <a:buChar char="o"/>
            </a:pPr>
            <a:endParaRPr lang="en-US" dirty="0" smtClean="0">
              <a:solidFill>
                <a:srgbClr val="FFFFFF"/>
              </a:solidFill>
              <a:latin typeface="Tahoma" pitchFamily="34" charset="0"/>
            </a:endParaRPr>
          </a:p>
          <a:p>
            <a:pPr marL="857250" lvl="2" indent="-285750">
              <a:lnSpc>
                <a:spcPct val="95000"/>
              </a:lnSpc>
              <a:buClr>
                <a:srgbClr val="FFFFFF"/>
              </a:buClr>
              <a:buSzPct val="80000"/>
              <a:buFont typeface="Courier New" pitchFamily="49" charset="0"/>
              <a:buChar char="o"/>
            </a:pPr>
            <a:r>
              <a:rPr lang="en-US" dirty="0" smtClean="0">
                <a:solidFill>
                  <a:srgbClr val="FFFFFF"/>
                </a:solidFill>
                <a:latin typeface="Tahoma" pitchFamily="34" charset="0"/>
              </a:rPr>
              <a:t>Possession or </a:t>
            </a:r>
            <a:r>
              <a:rPr lang="en-US" u="sng" dirty="0" smtClean="0">
                <a:solidFill>
                  <a:srgbClr val="FFFFFF"/>
                </a:solidFill>
                <a:latin typeface="Tahoma" pitchFamily="34" charset="0"/>
              </a:rPr>
              <a:t>use of bulk containers</a:t>
            </a:r>
            <a:r>
              <a:rPr lang="en-US" dirty="0" smtClean="0">
                <a:solidFill>
                  <a:srgbClr val="FFFFFF"/>
                </a:solidFill>
                <a:latin typeface="Tahoma" pitchFamily="34" charset="0"/>
              </a:rPr>
              <a:t> on campus including, but not limited to, kegs, beer balls, or any other object that would promote binge drinking.</a:t>
            </a:r>
          </a:p>
          <a:p>
            <a:endParaRPr lang="en-US" dirty="0"/>
          </a:p>
        </p:txBody>
      </p:sp>
      <p:sp>
        <p:nvSpPr>
          <p:cNvPr id="2" name="Title 1"/>
          <p:cNvSpPr>
            <a:spLocks noGrp="1"/>
          </p:cNvSpPr>
          <p:nvPr>
            <p:ph type="title"/>
          </p:nvPr>
        </p:nvSpPr>
        <p:spPr/>
        <p:txBody>
          <a:bodyPr/>
          <a:lstStyle/>
          <a:p>
            <a:r>
              <a:rPr lang="en-US" dirty="0" smtClean="0"/>
              <a:t>Alcohol Policy </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53000"/>
          </a:xfrm>
        </p:spPr>
        <p:txBody>
          <a:bodyPr>
            <a:normAutofit fontScale="92500" lnSpcReduction="20000"/>
          </a:bodyPr>
          <a:lstStyle/>
          <a:p>
            <a:pPr lvl="1" indent="-342900">
              <a:lnSpc>
                <a:spcPct val="95000"/>
              </a:lnSpc>
              <a:buClr>
                <a:srgbClr val="FFFFFF"/>
              </a:buClr>
              <a:buSzPct val="100000"/>
              <a:buFontTx/>
              <a:buChar char="•"/>
            </a:pPr>
            <a:r>
              <a:rPr lang="en-US" dirty="0" smtClean="0">
                <a:solidFill>
                  <a:srgbClr val="FFFFFF"/>
                </a:solidFill>
                <a:latin typeface="Tahoma" pitchFamily="34" charset="0"/>
              </a:rPr>
              <a:t>The </a:t>
            </a:r>
            <a:r>
              <a:rPr lang="en-US" u="sng" dirty="0" smtClean="0">
                <a:solidFill>
                  <a:srgbClr val="FFFFFF"/>
                </a:solidFill>
                <a:latin typeface="Tahoma" pitchFamily="34" charset="0"/>
              </a:rPr>
              <a:t>possession and/or use</a:t>
            </a:r>
            <a:r>
              <a:rPr lang="en-US" dirty="0" smtClean="0">
                <a:solidFill>
                  <a:srgbClr val="FFFFFF"/>
                </a:solidFill>
                <a:latin typeface="Tahoma" pitchFamily="34" charset="0"/>
              </a:rPr>
              <a:t> of narcotics or drugs, other than those medically prescribed, properly used, and in the </a:t>
            </a:r>
            <a:r>
              <a:rPr lang="en-US" u="sng" dirty="0" smtClean="0">
                <a:solidFill>
                  <a:srgbClr val="FFFFFF"/>
                </a:solidFill>
                <a:latin typeface="Tahoma" pitchFamily="34" charset="0"/>
              </a:rPr>
              <a:t>original container</a:t>
            </a:r>
            <a:r>
              <a:rPr lang="en-US" dirty="0" smtClean="0">
                <a:solidFill>
                  <a:srgbClr val="FFFFFF"/>
                </a:solidFill>
                <a:latin typeface="Tahoma" pitchFamily="34" charset="0"/>
              </a:rPr>
              <a:t> is prohibited. The distribution and/or sale of narcotics or drugs is prohibited.</a:t>
            </a:r>
            <a:endParaRPr lang="en-US" dirty="0" smtClean="0"/>
          </a:p>
          <a:p>
            <a:pPr lvl="1" indent="-342900">
              <a:lnSpc>
                <a:spcPct val="95000"/>
              </a:lnSpc>
              <a:buClr>
                <a:srgbClr val="FFFFFF"/>
              </a:buClr>
              <a:buSzPct val="100000"/>
              <a:buFontTx/>
              <a:buChar char="•"/>
            </a:pPr>
            <a:endParaRPr lang="en-US" u="sng" dirty="0" smtClean="0">
              <a:solidFill>
                <a:srgbClr val="FFFFFF"/>
              </a:solidFill>
              <a:latin typeface="Tahoma" pitchFamily="34" charset="0"/>
            </a:endParaRPr>
          </a:p>
          <a:p>
            <a:pPr lvl="1" indent="-342900">
              <a:lnSpc>
                <a:spcPct val="95000"/>
              </a:lnSpc>
              <a:buClr>
                <a:srgbClr val="FFFFFF"/>
              </a:buClr>
              <a:buSzPct val="100000"/>
              <a:buFontTx/>
              <a:buChar char="•"/>
            </a:pPr>
            <a:r>
              <a:rPr lang="en-US" u="sng" dirty="0" smtClean="0">
                <a:solidFill>
                  <a:srgbClr val="FFFFFF"/>
                </a:solidFill>
                <a:latin typeface="Tahoma" pitchFamily="34" charset="0"/>
              </a:rPr>
              <a:t>Off-campus</a:t>
            </a:r>
            <a:r>
              <a:rPr lang="en-US" dirty="0" smtClean="0">
                <a:solidFill>
                  <a:srgbClr val="FFFFFF"/>
                </a:solidFill>
                <a:latin typeface="Tahoma" pitchFamily="34" charset="0"/>
              </a:rPr>
              <a:t> possession, use, distribution, or sale of narcotics or drugs is inconsistent with the University’s policies and goals, and is therefore prohibited. The University reserves the right to invoke the University Conduct process to the extent that off-campus drug use leads to behavior that in the University’s sole judgment is destructive, abusive, or detrimental to the University’s interests.</a:t>
            </a:r>
            <a:endParaRPr lang="en-US" dirty="0" smtClean="0"/>
          </a:p>
          <a:p>
            <a:pPr lvl="1" indent="-342900">
              <a:lnSpc>
                <a:spcPct val="95000"/>
              </a:lnSpc>
              <a:buClr>
                <a:srgbClr val="FFFFFF"/>
              </a:buClr>
              <a:buSzPct val="100000"/>
              <a:buFontTx/>
              <a:buChar char="•"/>
            </a:pPr>
            <a:endParaRPr lang="en-US" u="sng" dirty="0" smtClean="0">
              <a:solidFill>
                <a:srgbClr val="FFFFFF"/>
              </a:solidFill>
              <a:latin typeface="Tahoma" pitchFamily="34" charset="0"/>
            </a:endParaRPr>
          </a:p>
          <a:p>
            <a:pPr lvl="1" indent="-342900">
              <a:lnSpc>
                <a:spcPct val="95000"/>
              </a:lnSpc>
              <a:buClr>
                <a:srgbClr val="FFFFFF"/>
              </a:buClr>
              <a:buSzPct val="100000"/>
              <a:buFontTx/>
              <a:buChar char="•"/>
            </a:pPr>
            <a:r>
              <a:rPr lang="en-US" u="sng" dirty="0" smtClean="0">
                <a:solidFill>
                  <a:srgbClr val="FFFFFF"/>
                </a:solidFill>
                <a:latin typeface="Tahoma" pitchFamily="34" charset="0"/>
              </a:rPr>
              <a:t>Any and all types of drug paraphernalia</a:t>
            </a:r>
            <a:r>
              <a:rPr lang="en-US" dirty="0" smtClean="0">
                <a:solidFill>
                  <a:srgbClr val="FFFFFF"/>
                </a:solidFill>
                <a:latin typeface="Tahoma" pitchFamily="34" charset="0"/>
              </a:rPr>
              <a:t> including, but not limited to, bongs, pipes, hookahs, water pipes, or any items modified or adapted so that they can be used to consume drugs, are </a:t>
            </a:r>
            <a:r>
              <a:rPr lang="en-US" u="sng" dirty="0" smtClean="0">
                <a:solidFill>
                  <a:srgbClr val="FFFFFF"/>
                </a:solidFill>
                <a:latin typeface="Tahoma" pitchFamily="34" charset="0"/>
              </a:rPr>
              <a:t>not permitted on University property</a:t>
            </a:r>
            <a:r>
              <a:rPr lang="en-US" dirty="0" smtClean="0">
                <a:solidFill>
                  <a:srgbClr val="FFFFFF"/>
                </a:solidFill>
                <a:latin typeface="Tahoma" pitchFamily="34" charset="0"/>
              </a:rPr>
              <a:t>. </a:t>
            </a:r>
          </a:p>
          <a:p>
            <a:endParaRPr lang="en-US" dirty="0"/>
          </a:p>
        </p:txBody>
      </p:sp>
      <p:sp>
        <p:nvSpPr>
          <p:cNvPr id="2" name="Title 1"/>
          <p:cNvSpPr>
            <a:spLocks noGrp="1"/>
          </p:cNvSpPr>
          <p:nvPr>
            <p:ph type="title"/>
          </p:nvPr>
        </p:nvSpPr>
        <p:spPr/>
        <p:txBody>
          <a:bodyPr/>
          <a:lstStyle/>
          <a:p>
            <a:r>
              <a:rPr lang="en-US" dirty="0" smtClean="0"/>
              <a:t>Drug Policy</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nSpc>
                <a:spcPct val="95000"/>
              </a:lnSpc>
            </a:pPr>
            <a:r>
              <a:rPr lang="en-US" sz="2800" dirty="0" smtClean="0">
                <a:solidFill>
                  <a:srgbClr val="FFFFFF"/>
                </a:solidFill>
                <a:latin typeface="Tahoma" pitchFamily="34" charset="0"/>
              </a:rPr>
              <a:t>The </a:t>
            </a:r>
            <a:r>
              <a:rPr lang="en-US" sz="2800" u="sng" dirty="0" smtClean="0">
                <a:solidFill>
                  <a:srgbClr val="FFFFFF"/>
                </a:solidFill>
                <a:latin typeface="Tahoma" pitchFamily="34" charset="0"/>
              </a:rPr>
              <a:t>use and/or possession</a:t>
            </a:r>
            <a:r>
              <a:rPr lang="en-US" sz="2800" dirty="0" smtClean="0">
                <a:solidFill>
                  <a:srgbClr val="FFFFFF"/>
                </a:solidFill>
                <a:latin typeface="Tahoma" pitchFamily="34" charset="0"/>
              </a:rPr>
              <a:t> of firecrackers, smoke bombs, ammunition, dangerous chemicals, explosive or flammable fuels, bottle rockets, or explosives is </a:t>
            </a:r>
            <a:r>
              <a:rPr lang="en-US" sz="2800" u="sng" dirty="0" smtClean="0">
                <a:solidFill>
                  <a:srgbClr val="FFFFFF"/>
                </a:solidFill>
                <a:latin typeface="Tahoma" pitchFamily="34" charset="0"/>
              </a:rPr>
              <a:t>prohibited throughout the University</a:t>
            </a:r>
            <a:r>
              <a:rPr lang="en-US" sz="2800" dirty="0" smtClean="0">
                <a:solidFill>
                  <a:srgbClr val="FFFFFF"/>
                </a:solidFill>
                <a:latin typeface="Tahoma" pitchFamily="34" charset="0"/>
              </a:rPr>
              <a:t>. </a:t>
            </a:r>
          </a:p>
          <a:p>
            <a:pPr>
              <a:lnSpc>
                <a:spcPct val="95000"/>
              </a:lnSpc>
            </a:pPr>
            <a:endParaRPr lang="en-US" sz="2800" u="sng" dirty="0" smtClean="0">
              <a:solidFill>
                <a:srgbClr val="FFFFFF"/>
              </a:solidFill>
              <a:latin typeface="Tahoma" pitchFamily="34" charset="0"/>
            </a:endParaRPr>
          </a:p>
          <a:p>
            <a:pPr>
              <a:lnSpc>
                <a:spcPct val="95000"/>
              </a:lnSpc>
            </a:pPr>
            <a:r>
              <a:rPr lang="en-US" sz="2800" u="sng" dirty="0" smtClean="0">
                <a:solidFill>
                  <a:srgbClr val="FFFFFF"/>
                </a:solidFill>
                <a:latin typeface="Tahoma" pitchFamily="34" charset="0"/>
              </a:rPr>
              <a:t>Facsimiles</a:t>
            </a:r>
            <a:r>
              <a:rPr lang="en-US" sz="2800" dirty="0" smtClean="0">
                <a:solidFill>
                  <a:srgbClr val="FFFFFF"/>
                </a:solidFill>
                <a:latin typeface="Tahoma" pitchFamily="34" charset="0"/>
              </a:rPr>
              <a:t> of any of the above mentioned items are also prohibited. </a:t>
            </a:r>
            <a:endParaRPr lang="en-US" dirty="0" smtClean="0"/>
          </a:p>
          <a:p>
            <a:pPr>
              <a:lnSpc>
                <a:spcPct val="95000"/>
              </a:lnSpc>
            </a:pPr>
            <a:endParaRPr lang="en-US" sz="2800" dirty="0" smtClean="0">
              <a:solidFill>
                <a:srgbClr val="FFFFFF"/>
              </a:solidFill>
              <a:latin typeface="Tahoma" pitchFamily="34" charset="0"/>
            </a:endParaRPr>
          </a:p>
          <a:p>
            <a:pPr>
              <a:lnSpc>
                <a:spcPct val="95000"/>
              </a:lnSpc>
            </a:pPr>
            <a:r>
              <a:rPr lang="en-US" sz="2800" dirty="0" smtClean="0">
                <a:solidFill>
                  <a:srgbClr val="FFFFFF"/>
                </a:solidFill>
                <a:latin typeface="Tahoma" pitchFamily="34" charset="0"/>
              </a:rPr>
              <a:t>A violation of this policy is grounds for separation from the University.</a:t>
            </a:r>
          </a:p>
          <a:p>
            <a:endParaRPr lang="en-US" dirty="0"/>
          </a:p>
        </p:txBody>
      </p:sp>
      <p:sp>
        <p:nvSpPr>
          <p:cNvPr id="2" name="Title 1"/>
          <p:cNvSpPr>
            <a:spLocks noGrp="1"/>
          </p:cNvSpPr>
          <p:nvPr>
            <p:ph type="title"/>
          </p:nvPr>
        </p:nvSpPr>
        <p:spPr/>
        <p:txBody>
          <a:bodyPr/>
          <a:lstStyle/>
          <a:p>
            <a:r>
              <a:rPr lang="en-US" dirty="0" smtClean="0"/>
              <a:t>Explosives Policy</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nSpc>
                <a:spcPct val="95000"/>
              </a:lnSpc>
            </a:pPr>
            <a:r>
              <a:rPr lang="en-US" sz="2800" u="sng" dirty="0" smtClean="0">
                <a:solidFill>
                  <a:srgbClr val="FFFFFF"/>
                </a:solidFill>
                <a:latin typeface="Tahoma" pitchFamily="34" charset="0"/>
              </a:rPr>
              <a:t>No student shall keep, use, possess, display, or transport</a:t>
            </a:r>
            <a:r>
              <a:rPr lang="en-US" sz="2800" dirty="0" smtClean="0">
                <a:solidFill>
                  <a:srgbClr val="FFFFFF"/>
                </a:solidFill>
                <a:latin typeface="Tahoma" pitchFamily="34" charset="0"/>
              </a:rPr>
              <a:t> any rifle, shotgun, handgun, pellet or BB gun, stun gun, dangerous knives, </a:t>
            </a:r>
            <a:r>
              <a:rPr lang="en-US" sz="2800" dirty="0" err="1" smtClean="0">
                <a:solidFill>
                  <a:srgbClr val="FFFFFF"/>
                </a:solidFill>
                <a:latin typeface="Tahoma" pitchFamily="34" charset="0"/>
              </a:rPr>
              <a:t>billy</a:t>
            </a:r>
            <a:r>
              <a:rPr lang="en-US" sz="2800" dirty="0" smtClean="0">
                <a:solidFill>
                  <a:srgbClr val="FFFFFF"/>
                </a:solidFill>
                <a:latin typeface="Tahoma" pitchFamily="34" charset="0"/>
              </a:rPr>
              <a:t> club, makeshift weapons, martial art weapons, decorative swords, or </a:t>
            </a:r>
            <a:r>
              <a:rPr lang="en-US" sz="2800" u="sng" dirty="0" smtClean="0">
                <a:solidFill>
                  <a:srgbClr val="FFFFFF"/>
                </a:solidFill>
                <a:latin typeface="Tahoma" pitchFamily="34" charset="0"/>
              </a:rPr>
              <a:t>any other lethal or dangerous devices</a:t>
            </a:r>
            <a:r>
              <a:rPr lang="en-US" sz="2800" dirty="0" smtClean="0">
                <a:solidFill>
                  <a:srgbClr val="FFFFFF"/>
                </a:solidFill>
                <a:latin typeface="Tahoma" pitchFamily="34" charset="0"/>
              </a:rPr>
              <a:t> capable of casting a projectile by air, gas, explosion, or mechanical means </a:t>
            </a:r>
            <a:r>
              <a:rPr lang="en-US" sz="2800" u="sng" dirty="0" smtClean="0">
                <a:solidFill>
                  <a:srgbClr val="FFFFFF"/>
                </a:solidFill>
                <a:latin typeface="Tahoma" pitchFamily="34" charset="0"/>
              </a:rPr>
              <a:t>on any property or in any building owned</a:t>
            </a:r>
            <a:r>
              <a:rPr lang="en-US" sz="2800" dirty="0" smtClean="0">
                <a:solidFill>
                  <a:srgbClr val="FFFFFF"/>
                </a:solidFill>
                <a:latin typeface="Tahoma" pitchFamily="34" charset="0"/>
              </a:rPr>
              <a:t> or operated by the University </a:t>
            </a:r>
            <a:r>
              <a:rPr lang="en-US" sz="2800" u="sng" dirty="0" smtClean="0">
                <a:solidFill>
                  <a:srgbClr val="FFFFFF"/>
                </a:solidFill>
                <a:latin typeface="Tahoma" pitchFamily="34" charset="0"/>
              </a:rPr>
              <a:t>or in any vehicle on campus</a:t>
            </a:r>
            <a:r>
              <a:rPr lang="en-US" sz="2800" dirty="0" smtClean="0">
                <a:solidFill>
                  <a:srgbClr val="FFFFFF"/>
                </a:solidFill>
                <a:latin typeface="Tahoma" pitchFamily="34" charset="0"/>
              </a:rPr>
              <a:t>. </a:t>
            </a:r>
            <a:endParaRPr lang="en-US" dirty="0" smtClean="0"/>
          </a:p>
          <a:p>
            <a:pPr>
              <a:lnSpc>
                <a:spcPct val="95000"/>
              </a:lnSpc>
            </a:pPr>
            <a:endParaRPr lang="en-US" sz="2800" dirty="0" smtClean="0">
              <a:solidFill>
                <a:srgbClr val="FFFFFF"/>
              </a:solidFill>
              <a:latin typeface="Tahoma" pitchFamily="34" charset="0"/>
            </a:endParaRPr>
          </a:p>
          <a:p>
            <a:pPr>
              <a:lnSpc>
                <a:spcPct val="95000"/>
              </a:lnSpc>
            </a:pPr>
            <a:r>
              <a:rPr lang="en-US" sz="2800" dirty="0" smtClean="0">
                <a:solidFill>
                  <a:srgbClr val="FFFFFF"/>
                </a:solidFill>
                <a:latin typeface="Tahoma" pitchFamily="34" charset="0"/>
              </a:rPr>
              <a:t>Realistic </a:t>
            </a:r>
            <a:r>
              <a:rPr lang="en-US" sz="2800" u="sng" dirty="0" smtClean="0">
                <a:solidFill>
                  <a:srgbClr val="FFFFFF"/>
                </a:solidFill>
                <a:latin typeface="Tahoma" pitchFamily="34" charset="0"/>
              </a:rPr>
              <a:t>facsimiles</a:t>
            </a:r>
            <a:r>
              <a:rPr lang="en-US" sz="2800" dirty="0" smtClean="0">
                <a:solidFill>
                  <a:srgbClr val="FFFFFF"/>
                </a:solidFill>
                <a:latin typeface="Tahoma" pitchFamily="34" charset="0"/>
              </a:rPr>
              <a:t> of weapons are also specifically prohibited. The </a:t>
            </a:r>
            <a:r>
              <a:rPr lang="en-US" sz="2800" u="sng" dirty="0" smtClean="0">
                <a:solidFill>
                  <a:srgbClr val="FFFFFF"/>
                </a:solidFill>
                <a:latin typeface="Tahoma" pitchFamily="34" charset="0"/>
              </a:rPr>
              <a:t>ROTC are</a:t>
            </a:r>
            <a:r>
              <a:rPr lang="en-US" sz="2800" dirty="0" smtClean="0">
                <a:solidFill>
                  <a:srgbClr val="FFFFFF"/>
                </a:solidFill>
                <a:latin typeface="Tahoma" pitchFamily="34" charset="0"/>
              </a:rPr>
              <a:t> </a:t>
            </a:r>
            <a:r>
              <a:rPr lang="en-US" sz="2800" u="sng" dirty="0" smtClean="0">
                <a:solidFill>
                  <a:srgbClr val="FFFFFF"/>
                </a:solidFill>
                <a:latin typeface="Tahoma" pitchFamily="34" charset="0"/>
              </a:rPr>
              <a:t>authorized</a:t>
            </a:r>
            <a:r>
              <a:rPr lang="en-US" sz="2800" dirty="0" smtClean="0">
                <a:solidFill>
                  <a:srgbClr val="FFFFFF"/>
                </a:solidFill>
                <a:latin typeface="Tahoma" pitchFamily="34" charset="0"/>
              </a:rPr>
              <a:t> to store, transport, and use firearms when engaging in University-authorized or ROTC-authorized activities.</a:t>
            </a:r>
          </a:p>
          <a:p>
            <a:endParaRPr lang="en-US" dirty="0"/>
          </a:p>
        </p:txBody>
      </p:sp>
      <p:sp>
        <p:nvSpPr>
          <p:cNvPr id="2" name="Title 1"/>
          <p:cNvSpPr>
            <a:spLocks noGrp="1"/>
          </p:cNvSpPr>
          <p:nvPr>
            <p:ph type="title"/>
          </p:nvPr>
        </p:nvSpPr>
        <p:spPr/>
        <p:txBody>
          <a:bodyPr/>
          <a:lstStyle/>
          <a:p>
            <a:r>
              <a:rPr lang="en-US" dirty="0" smtClean="0"/>
              <a:t>Firearms Policy</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solidFill>
                  <a:srgbClr val="FFFFFF"/>
                </a:solidFill>
                <a:latin typeface="Tahoma" pitchFamily="34" charset="0"/>
              </a:rPr>
              <a:t>The University </a:t>
            </a:r>
            <a:r>
              <a:rPr lang="en-US" sz="2800" u="sng" dirty="0" smtClean="0">
                <a:solidFill>
                  <a:srgbClr val="FFFFFF"/>
                </a:solidFill>
                <a:latin typeface="Tahoma" pitchFamily="34" charset="0"/>
              </a:rPr>
              <a:t>prohibits discrimination and harassment</a:t>
            </a:r>
            <a:r>
              <a:rPr lang="en-US" sz="2800" dirty="0" smtClean="0">
                <a:solidFill>
                  <a:srgbClr val="FFFFFF"/>
                </a:solidFill>
                <a:latin typeface="Tahoma" pitchFamily="34" charset="0"/>
              </a:rPr>
              <a:t> against individuals based on race, color, religion, gender (sex), pregnancy, national origin, age, disability, sexual orientation, identify and expression, and veteran status.  All complaints of discrimination, harassment, and retaliation should be </a:t>
            </a:r>
            <a:r>
              <a:rPr lang="en-US" sz="2800" u="sng" dirty="0" smtClean="0">
                <a:solidFill>
                  <a:srgbClr val="FFFFFF"/>
                </a:solidFill>
                <a:latin typeface="Tahoma" pitchFamily="34" charset="0"/>
              </a:rPr>
              <a:t>reported to the Office of Equality and Diversity</a:t>
            </a:r>
            <a:r>
              <a:rPr lang="en-US" sz="2800" dirty="0" smtClean="0">
                <a:solidFill>
                  <a:srgbClr val="FFFFFF"/>
                </a:solidFill>
                <a:latin typeface="Tahoma" pitchFamily="34" charset="0"/>
              </a:rPr>
              <a:t>.</a:t>
            </a:r>
          </a:p>
          <a:p>
            <a:endParaRPr lang="en-US" dirty="0"/>
          </a:p>
        </p:txBody>
      </p:sp>
      <p:sp>
        <p:nvSpPr>
          <p:cNvPr id="2" name="Title 1"/>
          <p:cNvSpPr>
            <a:spLocks noGrp="1"/>
          </p:cNvSpPr>
          <p:nvPr>
            <p:ph type="title"/>
          </p:nvPr>
        </p:nvSpPr>
        <p:spPr/>
        <p:txBody>
          <a:bodyPr/>
          <a:lstStyle/>
          <a:p>
            <a:r>
              <a:rPr lang="en-US" dirty="0" smtClean="0"/>
              <a:t>Harassment </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9753600" cy="4953000"/>
          </a:xfrm>
        </p:spPr>
        <p:txBody>
          <a:bodyPr>
            <a:normAutofit fontScale="70000" lnSpcReduction="20000"/>
          </a:bodyPr>
          <a:lstStyle/>
          <a:p>
            <a:pPr lvl="1" indent="-342900">
              <a:lnSpc>
                <a:spcPct val="95000"/>
              </a:lnSpc>
              <a:spcBef>
                <a:spcPct val="0"/>
              </a:spcBef>
              <a:buClr>
                <a:srgbClr val="FFFFFF"/>
              </a:buClr>
              <a:buFontTx/>
              <a:buChar char="•"/>
            </a:pPr>
            <a:r>
              <a:rPr lang="en-US" sz="3400" dirty="0" smtClean="0">
                <a:solidFill>
                  <a:srgbClr val="FFFFFF"/>
                </a:solidFill>
                <a:latin typeface="Tahoma" pitchFamily="34" charset="0"/>
              </a:rPr>
              <a:t>Contact the SBA at </a:t>
            </a:r>
            <a:r>
              <a:rPr lang="en-US" sz="3400" u="sng" dirty="0" smtClean="0">
                <a:solidFill>
                  <a:schemeClr val="accent6">
                    <a:lumMod val="20000"/>
                    <a:lumOff val="80000"/>
                  </a:schemeClr>
                </a:solidFill>
                <a:latin typeface="Tahoma" pitchFamily="34" charset="0"/>
                <a:hlinkClick r:id="rId2"/>
              </a:rPr>
              <a:t>sbalaw@drexel.edu</a:t>
            </a:r>
            <a:r>
              <a:rPr lang="en-US" sz="3400" u="sng" dirty="0" smtClean="0">
                <a:solidFill>
                  <a:schemeClr val="accent6">
                    <a:lumMod val="20000"/>
                    <a:lumOff val="80000"/>
                  </a:schemeClr>
                </a:solidFill>
                <a:latin typeface="Tahoma" pitchFamily="34" charset="0"/>
              </a:rPr>
              <a:t> Emsol.sba@gmail.com</a:t>
            </a:r>
          </a:p>
          <a:p>
            <a:pPr lvl="1" indent="-342900">
              <a:lnSpc>
                <a:spcPct val="95000"/>
              </a:lnSpc>
              <a:spcBef>
                <a:spcPct val="0"/>
              </a:spcBef>
              <a:buClr>
                <a:srgbClr val="FFFFFF"/>
              </a:buClr>
              <a:buFontTx/>
              <a:buChar char="•"/>
            </a:pPr>
            <a:endParaRPr lang="en-US" sz="3400" u="sng" dirty="0" smtClean="0">
              <a:solidFill>
                <a:srgbClr val="FFCC66"/>
              </a:solidFill>
              <a:latin typeface="Tahoma" pitchFamily="34" charset="0"/>
            </a:endParaRPr>
          </a:p>
          <a:p>
            <a:pPr lvl="1" indent="-342900">
              <a:lnSpc>
                <a:spcPct val="95000"/>
              </a:lnSpc>
              <a:spcBef>
                <a:spcPct val="0"/>
              </a:spcBef>
              <a:buClr>
                <a:srgbClr val="FFFFFF"/>
              </a:buClr>
              <a:buFontTx/>
              <a:buChar char="•"/>
            </a:pPr>
            <a:r>
              <a:rPr lang="en-US" sz="3400" u="sng" dirty="0" smtClean="0">
                <a:solidFill>
                  <a:schemeClr val="accent6">
                    <a:lumMod val="20000"/>
                    <a:lumOff val="80000"/>
                  </a:schemeClr>
                </a:solidFill>
                <a:latin typeface="Tahoma" pitchFamily="34" charset="0"/>
              </a:rPr>
              <a:t>President: </a:t>
            </a:r>
            <a:r>
              <a:rPr lang="en-US" sz="3400" u="sng" dirty="0" err="1" smtClean="0">
                <a:solidFill>
                  <a:schemeClr val="accent6">
                    <a:lumMod val="20000"/>
                    <a:lumOff val="80000"/>
                  </a:schemeClr>
                </a:solidFill>
                <a:latin typeface="Tahoma" pitchFamily="34" charset="0"/>
              </a:rPr>
              <a:t>Luckey</a:t>
            </a:r>
            <a:r>
              <a:rPr lang="en-US" sz="3400" u="sng" dirty="0" smtClean="0">
                <a:solidFill>
                  <a:schemeClr val="accent6">
                    <a:lumMod val="20000"/>
                    <a:lumOff val="80000"/>
                  </a:schemeClr>
                </a:solidFill>
                <a:latin typeface="Tahoma" pitchFamily="34" charset="0"/>
              </a:rPr>
              <a:t> Helms (</a:t>
            </a:r>
            <a:r>
              <a:rPr lang="en-US" sz="3400" u="sng" dirty="0" smtClean="0">
                <a:solidFill>
                  <a:schemeClr val="accent6">
                    <a:lumMod val="20000"/>
                    <a:lumOff val="80000"/>
                  </a:schemeClr>
                </a:solidFill>
                <a:latin typeface="Tahoma" pitchFamily="34" charset="0"/>
                <a:hlinkClick r:id="rId3"/>
              </a:rPr>
              <a:t>marcluckey@gmail.com</a:t>
            </a:r>
            <a:r>
              <a:rPr lang="en-US" sz="3400" u="sng" dirty="0" smtClean="0">
                <a:solidFill>
                  <a:schemeClr val="accent6">
                    <a:lumMod val="20000"/>
                    <a:lumOff val="80000"/>
                  </a:schemeClr>
                </a:solidFill>
                <a:latin typeface="Tahoma" pitchFamily="34" charset="0"/>
              </a:rPr>
              <a:t>)</a:t>
            </a:r>
          </a:p>
          <a:p>
            <a:pPr lvl="1" indent="-342900">
              <a:lnSpc>
                <a:spcPct val="95000"/>
              </a:lnSpc>
              <a:spcBef>
                <a:spcPct val="0"/>
              </a:spcBef>
              <a:buClr>
                <a:srgbClr val="FFFFFF"/>
              </a:buClr>
              <a:buFontTx/>
              <a:buChar char="•"/>
            </a:pPr>
            <a:endParaRPr lang="en-US" sz="3400" u="sng" dirty="0" smtClean="0">
              <a:solidFill>
                <a:schemeClr val="accent6">
                  <a:lumMod val="20000"/>
                  <a:lumOff val="80000"/>
                </a:schemeClr>
              </a:solidFill>
              <a:latin typeface="Tahoma" pitchFamily="34" charset="0"/>
            </a:endParaRPr>
          </a:p>
          <a:p>
            <a:pPr lvl="1" indent="-342900">
              <a:lnSpc>
                <a:spcPct val="95000"/>
              </a:lnSpc>
              <a:spcBef>
                <a:spcPct val="0"/>
              </a:spcBef>
              <a:buClr>
                <a:srgbClr val="FFFFFF"/>
              </a:buClr>
              <a:buFontTx/>
              <a:buChar char="•"/>
            </a:pPr>
            <a:r>
              <a:rPr lang="en-US" sz="3400" u="sng" dirty="0" smtClean="0">
                <a:solidFill>
                  <a:schemeClr val="accent6">
                    <a:lumMod val="20000"/>
                    <a:lumOff val="80000"/>
                  </a:schemeClr>
                </a:solidFill>
                <a:latin typeface="Tahoma" pitchFamily="34" charset="0"/>
              </a:rPr>
              <a:t>Executive VP: Joe Levin (</a:t>
            </a:r>
            <a:r>
              <a:rPr lang="en-US" sz="3400" u="sng" dirty="0" smtClean="0">
                <a:solidFill>
                  <a:schemeClr val="accent6">
                    <a:lumMod val="20000"/>
                    <a:lumOff val="80000"/>
                  </a:schemeClr>
                </a:solidFill>
                <a:latin typeface="Tahoma" pitchFamily="34" charset="0"/>
                <a:hlinkClick r:id="rId4"/>
              </a:rPr>
              <a:t>jdl52@drexel.edu</a:t>
            </a:r>
            <a:r>
              <a:rPr lang="en-US" sz="3400" u="sng" dirty="0" smtClean="0">
                <a:solidFill>
                  <a:schemeClr val="accent6">
                    <a:lumMod val="20000"/>
                    <a:lumOff val="80000"/>
                  </a:schemeClr>
                </a:solidFill>
                <a:latin typeface="Tahoma" pitchFamily="34" charset="0"/>
              </a:rPr>
              <a:t>) </a:t>
            </a:r>
          </a:p>
          <a:p>
            <a:pPr lvl="1" indent="-342900">
              <a:lnSpc>
                <a:spcPct val="95000"/>
              </a:lnSpc>
              <a:spcBef>
                <a:spcPct val="0"/>
              </a:spcBef>
              <a:buClr>
                <a:srgbClr val="FFFFFF"/>
              </a:buClr>
              <a:buFontTx/>
              <a:buChar char="•"/>
            </a:pPr>
            <a:endParaRPr lang="en-US" sz="3400" u="sng" dirty="0" smtClean="0">
              <a:solidFill>
                <a:schemeClr val="accent6">
                  <a:lumMod val="20000"/>
                  <a:lumOff val="80000"/>
                </a:schemeClr>
              </a:solidFill>
              <a:latin typeface="Tahoma" pitchFamily="34" charset="0"/>
            </a:endParaRPr>
          </a:p>
          <a:p>
            <a:pPr lvl="1" indent="-342900">
              <a:lnSpc>
                <a:spcPct val="95000"/>
              </a:lnSpc>
              <a:spcBef>
                <a:spcPct val="0"/>
              </a:spcBef>
              <a:buClr>
                <a:srgbClr val="FFFFFF"/>
              </a:buClr>
              <a:buFontTx/>
              <a:buChar char="•"/>
            </a:pPr>
            <a:r>
              <a:rPr lang="en-US" sz="3400" u="sng" dirty="0" smtClean="0">
                <a:solidFill>
                  <a:schemeClr val="accent6">
                    <a:lumMod val="20000"/>
                    <a:lumOff val="80000"/>
                  </a:schemeClr>
                </a:solidFill>
                <a:latin typeface="Tahoma" pitchFamily="34" charset="0"/>
              </a:rPr>
              <a:t>VP of Student Affairs: </a:t>
            </a:r>
            <a:r>
              <a:rPr lang="en-US" sz="3400" u="sng" dirty="0" err="1" smtClean="0">
                <a:solidFill>
                  <a:schemeClr val="accent6">
                    <a:lumMod val="20000"/>
                    <a:lumOff val="80000"/>
                  </a:schemeClr>
                </a:solidFill>
                <a:latin typeface="Tahoma" pitchFamily="34" charset="0"/>
              </a:rPr>
              <a:t>Steph</a:t>
            </a:r>
            <a:r>
              <a:rPr lang="en-US" sz="3400" u="sng" dirty="0" smtClean="0">
                <a:solidFill>
                  <a:schemeClr val="accent6">
                    <a:lumMod val="20000"/>
                    <a:lumOff val="80000"/>
                  </a:schemeClr>
                </a:solidFill>
                <a:latin typeface="Tahoma" pitchFamily="34" charset="0"/>
              </a:rPr>
              <a:t> </a:t>
            </a:r>
            <a:r>
              <a:rPr lang="en-US" sz="3400" u="sng" dirty="0" err="1" smtClean="0">
                <a:solidFill>
                  <a:schemeClr val="accent6">
                    <a:lumMod val="20000"/>
                    <a:lumOff val="80000"/>
                  </a:schemeClr>
                </a:solidFill>
                <a:latin typeface="Tahoma" pitchFamily="34" charset="0"/>
              </a:rPr>
              <a:t>Cieslak</a:t>
            </a:r>
            <a:r>
              <a:rPr lang="en-US" sz="3400" u="sng" dirty="0" smtClean="0">
                <a:solidFill>
                  <a:schemeClr val="accent6">
                    <a:lumMod val="20000"/>
                    <a:lumOff val="80000"/>
                  </a:schemeClr>
                </a:solidFill>
                <a:latin typeface="Tahoma" pitchFamily="34" charset="0"/>
              </a:rPr>
              <a:t> (</a:t>
            </a:r>
            <a:r>
              <a:rPr lang="en-US" sz="3400" u="sng" dirty="0" smtClean="0">
                <a:solidFill>
                  <a:schemeClr val="accent6">
                    <a:lumMod val="20000"/>
                    <a:lumOff val="80000"/>
                  </a:schemeClr>
                </a:solidFill>
                <a:latin typeface="Tahoma" pitchFamily="34" charset="0"/>
                <a:hlinkClick r:id="rId5"/>
              </a:rPr>
              <a:t>smc322@drexel.edu</a:t>
            </a:r>
            <a:r>
              <a:rPr lang="en-US" sz="3400" u="sng" dirty="0" smtClean="0">
                <a:solidFill>
                  <a:schemeClr val="accent6">
                    <a:lumMod val="20000"/>
                    <a:lumOff val="80000"/>
                  </a:schemeClr>
                </a:solidFill>
                <a:latin typeface="Tahoma" pitchFamily="34" charset="0"/>
              </a:rPr>
              <a:t>)</a:t>
            </a:r>
          </a:p>
          <a:p>
            <a:pPr lvl="1" indent="-342900">
              <a:lnSpc>
                <a:spcPct val="95000"/>
              </a:lnSpc>
              <a:spcBef>
                <a:spcPct val="0"/>
              </a:spcBef>
              <a:buClr>
                <a:srgbClr val="FFFFFF"/>
              </a:buClr>
              <a:buFontTx/>
              <a:buChar char="•"/>
            </a:pPr>
            <a:endParaRPr lang="en-US" sz="3400" u="sng" dirty="0" smtClean="0">
              <a:solidFill>
                <a:schemeClr val="accent6">
                  <a:lumMod val="20000"/>
                  <a:lumOff val="80000"/>
                </a:schemeClr>
              </a:solidFill>
              <a:latin typeface="Tahoma" pitchFamily="34" charset="0"/>
            </a:endParaRPr>
          </a:p>
          <a:p>
            <a:pPr lvl="1" indent="-342900">
              <a:lnSpc>
                <a:spcPct val="95000"/>
              </a:lnSpc>
              <a:spcBef>
                <a:spcPct val="0"/>
              </a:spcBef>
              <a:buClr>
                <a:srgbClr val="FFFFFF"/>
              </a:buClr>
              <a:buFontTx/>
              <a:buChar char="•"/>
            </a:pPr>
            <a:r>
              <a:rPr lang="en-US" sz="3400" u="sng" dirty="0" smtClean="0">
                <a:solidFill>
                  <a:schemeClr val="accent6">
                    <a:lumMod val="20000"/>
                    <a:lumOff val="80000"/>
                  </a:schemeClr>
                </a:solidFill>
                <a:latin typeface="Tahoma" pitchFamily="34" charset="0"/>
              </a:rPr>
              <a:t>VP of Finance: Ben Simmons (</a:t>
            </a:r>
            <a:r>
              <a:rPr lang="en-US" sz="3400" u="sng" dirty="0" smtClean="0">
                <a:solidFill>
                  <a:schemeClr val="accent6">
                    <a:lumMod val="20000"/>
                    <a:lumOff val="80000"/>
                  </a:schemeClr>
                </a:solidFill>
                <a:latin typeface="Tahoma" pitchFamily="34" charset="0"/>
                <a:hlinkClick r:id="rId6"/>
              </a:rPr>
              <a:t>benjamin.j.simmons@gmail.com</a:t>
            </a:r>
            <a:r>
              <a:rPr lang="en-US" sz="3400" u="sng" dirty="0" smtClean="0">
                <a:solidFill>
                  <a:schemeClr val="accent6">
                    <a:lumMod val="20000"/>
                    <a:lumOff val="80000"/>
                  </a:schemeClr>
                </a:solidFill>
                <a:latin typeface="Tahoma" pitchFamily="34" charset="0"/>
              </a:rPr>
              <a:t>) </a:t>
            </a:r>
            <a:endParaRPr lang="en-US" sz="3400" dirty="0" smtClean="0">
              <a:solidFill>
                <a:schemeClr val="accent6">
                  <a:lumMod val="20000"/>
                  <a:lumOff val="80000"/>
                </a:schemeClr>
              </a:solidFill>
            </a:endParaRPr>
          </a:p>
          <a:p>
            <a:pPr>
              <a:lnSpc>
                <a:spcPct val="95000"/>
              </a:lnSpc>
              <a:spcBef>
                <a:spcPct val="0"/>
              </a:spcBef>
            </a:pPr>
            <a:endParaRPr lang="en-US" sz="3600" dirty="0" smtClean="0">
              <a:solidFill>
                <a:srgbClr val="FFFFFF"/>
              </a:solidFill>
              <a:latin typeface="Tahoma" pitchFamily="34" charset="0"/>
            </a:endParaRPr>
          </a:p>
          <a:p>
            <a:pPr lvl="1" indent="-342900">
              <a:lnSpc>
                <a:spcPct val="95000"/>
              </a:lnSpc>
              <a:spcBef>
                <a:spcPct val="0"/>
              </a:spcBef>
              <a:buClr>
                <a:srgbClr val="FFFFFF"/>
              </a:buClr>
              <a:buFontTx/>
              <a:buChar char="•"/>
            </a:pPr>
            <a:endParaRPr lang="en-US" sz="3600" dirty="0" smtClean="0">
              <a:solidFill>
                <a:srgbClr val="FFFFFF"/>
              </a:solidFill>
              <a:latin typeface="Tahoma" pitchFamily="34" charset="0"/>
            </a:endParaRPr>
          </a:p>
          <a:p>
            <a:pPr lvl="1" indent="-342900">
              <a:lnSpc>
                <a:spcPct val="95000"/>
              </a:lnSpc>
              <a:spcBef>
                <a:spcPct val="0"/>
              </a:spcBef>
              <a:buClr>
                <a:srgbClr val="FFFFFF"/>
              </a:buClr>
              <a:buFontTx/>
              <a:buChar char="•"/>
            </a:pPr>
            <a:endParaRPr lang="en-US" sz="3600" dirty="0" smtClean="0">
              <a:solidFill>
                <a:srgbClr val="FFFFFF"/>
              </a:solidFill>
              <a:latin typeface="Tahoma" pitchFamily="34" charset="0"/>
            </a:endParaRPr>
          </a:p>
          <a:p>
            <a:pPr lvl="1" indent="-342900">
              <a:lnSpc>
                <a:spcPct val="95000"/>
              </a:lnSpc>
              <a:spcBef>
                <a:spcPct val="0"/>
              </a:spcBef>
              <a:buClr>
                <a:srgbClr val="FFFFFF"/>
              </a:buClr>
              <a:buFontTx/>
              <a:buChar char="•"/>
            </a:pPr>
            <a:r>
              <a:rPr lang="en-US" sz="3600" dirty="0" smtClean="0">
                <a:solidFill>
                  <a:srgbClr val="FFFFFF"/>
                </a:solidFill>
                <a:latin typeface="Tahoma" pitchFamily="34" charset="0"/>
              </a:rPr>
              <a:t>Stop by the SBA office during office hours.</a:t>
            </a:r>
            <a:endParaRPr lang="en-US" dirty="0" smtClean="0"/>
          </a:p>
          <a:p>
            <a:pPr lvl="2"/>
            <a:r>
              <a:rPr lang="en-US" sz="3300" dirty="0" err="1" smtClean="0"/>
              <a:t>Luckey</a:t>
            </a:r>
            <a:r>
              <a:rPr lang="en-US" sz="3300" dirty="0" smtClean="0"/>
              <a:t>: M 11:30-12:30</a:t>
            </a:r>
          </a:p>
          <a:p>
            <a:pPr lvl="2"/>
            <a:r>
              <a:rPr lang="en-US" sz="3300" dirty="0" smtClean="0"/>
              <a:t>Ben: T 2:30-3:30</a:t>
            </a:r>
          </a:p>
          <a:p>
            <a:pPr lvl="2"/>
            <a:r>
              <a:rPr lang="en-US" sz="3300" dirty="0" smtClean="0"/>
              <a:t>Joe/</a:t>
            </a:r>
            <a:r>
              <a:rPr lang="en-US" sz="3300" dirty="0" err="1" smtClean="0"/>
              <a:t>Steph</a:t>
            </a:r>
            <a:r>
              <a:rPr lang="en-US" sz="3300" dirty="0" smtClean="0"/>
              <a:t>: </a:t>
            </a:r>
            <a:r>
              <a:rPr lang="en-US" sz="3300" dirty="0" err="1" smtClean="0"/>
              <a:t>Th</a:t>
            </a:r>
            <a:r>
              <a:rPr lang="en-US" sz="3300" dirty="0" smtClean="0"/>
              <a:t> 4:00-5:00</a:t>
            </a:r>
            <a:endParaRPr lang="en-US" sz="3300" dirty="0"/>
          </a:p>
        </p:txBody>
      </p:sp>
      <p:sp>
        <p:nvSpPr>
          <p:cNvPr id="2" name="Title 1"/>
          <p:cNvSpPr>
            <a:spLocks noGrp="1"/>
          </p:cNvSpPr>
          <p:nvPr>
            <p:ph type="title"/>
          </p:nvPr>
        </p:nvSpPr>
        <p:spPr/>
        <p:txBody>
          <a:bodyPr/>
          <a:lstStyle/>
          <a:p>
            <a:r>
              <a:rPr lang="en-US" dirty="0" smtClean="0"/>
              <a:t>Questions? </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sz="2800" dirty="0" smtClean="0">
              <a:solidFill>
                <a:srgbClr val="FFFFCC"/>
              </a:solidFill>
              <a:latin typeface="Tahoma" pitchFamily="34" charset="0"/>
            </a:endParaRPr>
          </a:p>
          <a:p>
            <a:pPr algn="ctr">
              <a:buNone/>
            </a:pPr>
            <a:endParaRPr lang="en-US" sz="2800" dirty="0" smtClean="0">
              <a:solidFill>
                <a:srgbClr val="FFFFCC"/>
              </a:solidFill>
              <a:latin typeface="Tahoma" pitchFamily="34" charset="0"/>
            </a:endParaRPr>
          </a:p>
          <a:p>
            <a:pPr algn="ctr">
              <a:buNone/>
            </a:pPr>
            <a:r>
              <a:rPr lang="en-US" sz="2800" dirty="0" smtClean="0">
                <a:solidFill>
                  <a:srgbClr val="FFFFCC"/>
                </a:solidFill>
                <a:latin typeface="Tahoma" pitchFamily="34" charset="0"/>
              </a:rPr>
              <a:t>Please contact the SBA Executive Board with any questions, comments or concerns.</a:t>
            </a:r>
          </a:p>
          <a:p>
            <a:endParaRPr lang="en-US" sz="2800" dirty="0" smtClean="0">
              <a:solidFill>
                <a:srgbClr val="FFFFCC"/>
              </a:solidFill>
              <a:latin typeface="Tahoma" pitchFamily="34" charset="0"/>
            </a:endParaRPr>
          </a:p>
          <a:p>
            <a:endParaRPr lang="en-US" sz="2800" dirty="0" smtClean="0">
              <a:solidFill>
                <a:srgbClr val="FFFFCC"/>
              </a:solidFill>
              <a:latin typeface="Tahoma" pitchFamily="34" charset="0"/>
            </a:endParaRPr>
          </a:p>
          <a:p>
            <a:pPr lvl="1" algn="ctr">
              <a:buNone/>
            </a:pPr>
            <a:r>
              <a:rPr lang="en-US" dirty="0" smtClean="0">
                <a:solidFill>
                  <a:srgbClr val="FFFFCC"/>
                </a:solidFill>
                <a:latin typeface="Tahoma" pitchFamily="34" charset="0"/>
              </a:rPr>
              <a:t>		Thank you!!!</a:t>
            </a: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59408"/>
          </a:xfrm>
        </p:spPr>
        <p:txBody>
          <a:bodyPr>
            <a:normAutofit/>
          </a:bodyPr>
          <a:lstStyle/>
          <a:p>
            <a:pPr lvl="1" indent="-342900">
              <a:lnSpc>
                <a:spcPct val="95000"/>
              </a:lnSpc>
              <a:spcBef>
                <a:spcPct val="0"/>
              </a:spcBef>
              <a:buClr>
                <a:srgbClr val="FFFFFF"/>
              </a:buClr>
              <a:buFontTx/>
              <a:buChar char="•"/>
            </a:pPr>
            <a:r>
              <a:rPr lang="en-US" sz="2700" dirty="0" smtClean="0">
                <a:solidFill>
                  <a:srgbClr val="FFFFFF"/>
                </a:solidFill>
                <a:latin typeface="Arial" charset="0"/>
              </a:rPr>
              <a:t>Student Organizations must apply for Recognition every year.</a:t>
            </a:r>
            <a:endParaRPr lang="en-US" dirty="0" smtClean="0"/>
          </a:p>
          <a:p>
            <a:pPr lvl="1" indent="-342900">
              <a:lnSpc>
                <a:spcPct val="95000"/>
              </a:lnSpc>
              <a:spcBef>
                <a:spcPct val="0"/>
              </a:spcBef>
              <a:buClr>
                <a:srgbClr val="FFFFFF"/>
              </a:buClr>
              <a:buNone/>
            </a:pPr>
            <a:endParaRPr lang="en-US" sz="2700" dirty="0" smtClean="0">
              <a:solidFill>
                <a:srgbClr val="FFFFFF"/>
              </a:solidFill>
              <a:latin typeface="Arial" charset="0"/>
            </a:endParaRPr>
          </a:p>
          <a:p>
            <a:pPr lvl="1" indent="-342900">
              <a:lnSpc>
                <a:spcPct val="95000"/>
              </a:lnSpc>
              <a:spcBef>
                <a:spcPct val="0"/>
              </a:spcBef>
              <a:buClr>
                <a:srgbClr val="FFFFFF"/>
              </a:buClr>
              <a:buNone/>
            </a:pPr>
            <a:endParaRPr lang="en-US" sz="2700" dirty="0" smtClean="0">
              <a:solidFill>
                <a:srgbClr val="FFFFFF"/>
              </a:solidFill>
              <a:latin typeface="Arial" charset="0"/>
            </a:endParaRPr>
          </a:p>
          <a:p>
            <a:pPr lvl="1" indent="-342900">
              <a:lnSpc>
                <a:spcPct val="95000"/>
              </a:lnSpc>
              <a:spcBef>
                <a:spcPct val="0"/>
              </a:spcBef>
              <a:buClr>
                <a:srgbClr val="FFFFFF"/>
              </a:buClr>
              <a:buFontTx/>
              <a:buChar char="•"/>
            </a:pPr>
            <a:r>
              <a:rPr lang="en-US" sz="2700" dirty="0" smtClean="0">
                <a:solidFill>
                  <a:srgbClr val="FFFFFF"/>
                </a:solidFill>
                <a:latin typeface="Arial" charset="0"/>
              </a:rPr>
              <a:t>Only Recognized organizations have full access to University services/resources. </a:t>
            </a:r>
          </a:p>
          <a:p>
            <a:pPr lvl="1" indent="-342900">
              <a:lnSpc>
                <a:spcPct val="95000"/>
              </a:lnSpc>
              <a:spcBef>
                <a:spcPct val="0"/>
              </a:spcBef>
              <a:buClr>
                <a:srgbClr val="FFFFFF"/>
              </a:buClr>
              <a:buFontTx/>
              <a:buChar char="•"/>
            </a:pPr>
            <a:endParaRPr lang="en-US" dirty="0" smtClean="0"/>
          </a:p>
          <a:p>
            <a:pPr>
              <a:lnSpc>
                <a:spcPct val="95000"/>
              </a:lnSpc>
              <a:spcBef>
                <a:spcPct val="0"/>
              </a:spcBef>
            </a:pPr>
            <a:endParaRPr lang="en-US" sz="2700" dirty="0" smtClean="0">
              <a:solidFill>
                <a:srgbClr val="FFFFFF"/>
              </a:solidFill>
              <a:latin typeface="Arial" charset="0"/>
            </a:endParaRPr>
          </a:p>
          <a:p>
            <a:pPr lvl="1" indent="-342900">
              <a:lnSpc>
                <a:spcPct val="95000"/>
              </a:lnSpc>
              <a:spcBef>
                <a:spcPct val="0"/>
              </a:spcBef>
              <a:buClr>
                <a:srgbClr val="FFFFFF"/>
              </a:buClr>
              <a:buFontTx/>
              <a:buChar char="•"/>
            </a:pPr>
            <a:r>
              <a:rPr lang="en-US" sz="2700" dirty="0" smtClean="0">
                <a:solidFill>
                  <a:srgbClr val="FFFFFF"/>
                </a:solidFill>
                <a:latin typeface="Arial" charset="0"/>
              </a:rPr>
              <a:t>If your student organization is in debt, your Recognition status may be placed on hold.</a:t>
            </a:r>
            <a:endParaRPr lang="en-US" dirty="0" smtClean="0"/>
          </a:p>
          <a:p>
            <a:endParaRPr lang="en-US" dirty="0"/>
          </a:p>
        </p:txBody>
      </p:sp>
      <p:sp>
        <p:nvSpPr>
          <p:cNvPr id="2" name="Title 1"/>
          <p:cNvSpPr>
            <a:spLocks noGrp="1"/>
          </p:cNvSpPr>
          <p:nvPr>
            <p:ph type="title"/>
          </p:nvPr>
        </p:nvSpPr>
        <p:spPr/>
        <p:txBody>
          <a:bodyPr/>
          <a:lstStyle/>
          <a:p>
            <a:r>
              <a:rPr lang="en-US" dirty="0" smtClean="0"/>
              <a:t>Recognition</a:t>
            </a:r>
            <a:endParaRPr lang="en-US" dirty="0"/>
          </a:p>
        </p:txBody>
      </p:sp>
      <p:pic>
        <p:nvPicPr>
          <p:cNvPr id="4" name="Picture 4"/>
          <p:cNvPicPr>
            <a:picLocks noChangeAspect="1" noChangeArrowheads="1"/>
          </p:cNvPicPr>
          <p:nvPr/>
        </p:nvPicPr>
        <p:blipFill>
          <a:blip r:embed="rId2" cstate="print"/>
          <a:srcRect/>
          <a:stretch>
            <a:fillRect/>
          </a:stretch>
        </p:blipFill>
        <p:spPr bwMode="auto">
          <a:xfrm>
            <a:off x="7010400" y="5141913"/>
            <a:ext cx="1778000" cy="1716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486400"/>
          </a:xfrm>
        </p:spPr>
        <p:txBody>
          <a:bodyPr>
            <a:normAutofit lnSpcReduction="10000"/>
          </a:bodyPr>
          <a:lstStyle/>
          <a:p>
            <a:pPr lvl="1" indent="-342900">
              <a:lnSpc>
                <a:spcPct val="95000"/>
              </a:lnSpc>
              <a:spcBef>
                <a:spcPct val="0"/>
              </a:spcBef>
              <a:buClr>
                <a:srgbClr val="FFFFFF"/>
              </a:buClr>
              <a:buFontTx/>
              <a:buChar char="•"/>
            </a:pPr>
            <a:r>
              <a:rPr lang="en-US" sz="2700" dirty="0" smtClean="0">
                <a:solidFill>
                  <a:srgbClr val="FFFFFF"/>
                </a:solidFill>
                <a:latin typeface="Arial" charset="0"/>
              </a:rPr>
              <a:t>The ability to apply for SBA Funding!</a:t>
            </a:r>
            <a:endParaRPr lang="en-US" dirty="0" smtClean="0"/>
          </a:p>
          <a:p>
            <a:pPr lvl="1" indent="-342900">
              <a:lnSpc>
                <a:spcPct val="95000"/>
              </a:lnSpc>
              <a:spcBef>
                <a:spcPct val="0"/>
              </a:spcBef>
              <a:buClr>
                <a:srgbClr val="33CCFF"/>
              </a:buClr>
              <a:buFontTx/>
              <a:buChar char="•"/>
            </a:pPr>
            <a:r>
              <a:rPr lang="en-US" sz="2700" dirty="0" smtClean="0">
                <a:solidFill>
                  <a:srgbClr val="33CCFF"/>
                </a:solidFill>
                <a:latin typeface="Arial" charset="0"/>
              </a:rPr>
              <a:t>The ability to reserve space on campus through Event Services!</a:t>
            </a:r>
            <a:r>
              <a:rPr lang="en-US" sz="2700" dirty="0" smtClean="0">
                <a:solidFill>
                  <a:srgbClr val="FFFFFF"/>
                </a:solidFill>
                <a:latin typeface="Arial" charset="0"/>
              </a:rPr>
              <a:t> </a:t>
            </a:r>
            <a:endParaRPr lang="en-US" dirty="0" smtClean="0"/>
          </a:p>
          <a:p>
            <a:pPr lvl="1" indent="-342900">
              <a:lnSpc>
                <a:spcPct val="95000"/>
              </a:lnSpc>
              <a:spcBef>
                <a:spcPct val="0"/>
              </a:spcBef>
              <a:buClr>
                <a:srgbClr val="FFFFFF"/>
              </a:buClr>
              <a:buFontTx/>
              <a:buChar char="•"/>
            </a:pPr>
            <a:r>
              <a:rPr lang="en-US" sz="2700" dirty="0" smtClean="0">
                <a:solidFill>
                  <a:srgbClr val="FFFFFF"/>
                </a:solidFill>
                <a:latin typeface="Arial" charset="0"/>
              </a:rPr>
              <a:t>The ability to use Sodexho, Facilities Management, Public Safety, etc!</a:t>
            </a:r>
            <a:endParaRPr lang="en-US" dirty="0" smtClean="0"/>
          </a:p>
          <a:p>
            <a:pPr lvl="1" indent="-342900">
              <a:lnSpc>
                <a:spcPct val="95000"/>
              </a:lnSpc>
              <a:spcBef>
                <a:spcPct val="0"/>
              </a:spcBef>
              <a:buClr>
                <a:srgbClr val="33CCFF"/>
              </a:buClr>
              <a:buFontTx/>
              <a:buChar char="•"/>
            </a:pPr>
            <a:r>
              <a:rPr lang="en-US" sz="2700" dirty="0" smtClean="0">
                <a:solidFill>
                  <a:srgbClr val="33CCFF"/>
                </a:solidFill>
                <a:latin typeface="Arial" charset="0"/>
              </a:rPr>
              <a:t>The ability to use the </a:t>
            </a:r>
            <a:r>
              <a:rPr lang="en-US" sz="2700" dirty="0" err="1" smtClean="0">
                <a:solidFill>
                  <a:srgbClr val="33CCFF"/>
                </a:solidFill>
                <a:latin typeface="Arial" charset="0"/>
              </a:rPr>
              <a:t>EMSoL</a:t>
            </a:r>
            <a:r>
              <a:rPr lang="en-US" sz="2700" dirty="0" smtClean="0">
                <a:solidFill>
                  <a:srgbClr val="33CCFF"/>
                </a:solidFill>
                <a:latin typeface="Arial" charset="0"/>
              </a:rPr>
              <a:t> Resources!</a:t>
            </a:r>
            <a:endParaRPr lang="en-US" dirty="0" smtClean="0"/>
          </a:p>
          <a:p>
            <a:pPr lvl="1" indent="-342900">
              <a:lnSpc>
                <a:spcPct val="95000"/>
              </a:lnSpc>
              <a:spcBef>
                <a:spcPct val="0"/>
              </a:spcBef>
              <a:buClr>
                <a:srgbClr val="FFFFFF"/>
              </a:buClr>
              <a:buFontTx/>
              <a:buChar char="•"/>
            </a:pPr>
            <a:r>
              <a:rPr lang="en-US" sz="2700" dirty="0" smtClean="0">
                <a:solidFill>
                  <a:srgbClr val="FFFFFF"/>
                </a:solidFill>
                <a:latin typeface="Arial" charset="0"/>
              </a:rPr>
              <a:t>Permission to use the University name and logo when identifying the organization in accordance with University regulations and policies </a:t>
            </a:r>
            <a:endParaRPr lang="en-US" dirty="0" smtClean="0"/>
          </a:p>
          <a:p>
            <a:pPr lvl="1" indent="-342900">
              <a:lnSpc>
                <a:spcPct val="95000"/>
              </a:lnSpc>
              <a:spcBef>
                <a:spcPct val="0"/>
              </a:spcBef>
              <a:buClr>
                <a:srgbClr val="33CCFF"/>
              </a:buClr>
              <a:buFontTx/>
              <a:buChar char="•"/>
            </a:pPr>
            <a:r>
              <a:rPr lang="en-US" sz="2700" dirty="0" smtClean="0">
                <a:solidFill>
                  <a:srgbClr val="33CCFF"/>
                </a:solidFill>
                <a:latin typeface="Arial" charset="0"/>
              </a:rPr>
              <a:t>Opportunity to acquire office/storage space on an annual basis for student organization use </a:t>
            </a:r>
            <a:endParaRPr lang="en-US" dirty="0" smtClean="0"/>
          </a:p>
          <a:p>
            <a:pPr lvl="1" indent="-342900">
              <a:lnSpc>
                <a:spcPct val="95000"/>
              </a:lnSpc>
              <a:spcBef>
                <a:spcPct val="0"/>
              </a:spcBef>
              <a:buClr>
                <a:srgbClr val="FFFFFF"/>
              </a:buClr>
              <a:buFontTx/>
              <a:buChar char="•"/>
            </a:pPr>
            <a:r>
              <a:rPr lang="en-US" sz="2700" dirty="0" smtClean="0">
                <a:solidFill>
                  <a:srgbClr val="FFFFFF"/>
                </a:solidFill>
                <a:latin typeface="Arial" charset="0"/>
              </a:rPr>
              <a:t>Opportunity to acquire web space through the </a:t>
            </a:r>
            <a:r>
              <a:rPr lang="en-US" sz="2700" dirty="0" err="1" smtClean="0">
                <a:solidFill>
                  <a:srgbClr val="FFFFFF"/>
                </a:solidFill>
                <a:latin typeface="Arial" charset="0"/>
              </a:rPr>
              <a:t>EMSoL</a:t>
            </a:r>
            <a:r>
              <a:rPr lang="en-US" sz="2700" dirty="0" smtClean="0">
                <a:solidFill>
                  <a:srgbClr val="FFFFFF"/>
                </a:solidFill>
                <a:latin typeface="Arial" charset="0"/>
              </a:rPr>
              <a:t> site and an organization designated email address </a:t>
            </a:r>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Why get recognized?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 are recognized…</a:t>
            </a:r>
            <a:endParaRPr lang="en-US" dirty="0"/>
          </a:p>
        </p:txBody>
      </p:sp>
      <p:pic>
        <p:nvPicPr>
          <p:cNvPr id="7" name="Picture 4"/>
          <p:cNvPicPr>
            <a:picLocks noGrp="1" noChangeAspect="1" noChangeArrowheads="1"/>
          </p:cNvPicPr>
          <p:nvPr>
            <p:ph sz="half" idx="1"/>
          </p:nvPr>
        </p:nvPicPr>
        <p:blipFill>
          <a:blip r:embed="rId2" cstate="print"/>
          <a:stretch>
            <a:fillRect/>
          </a:stretch>
        </p:blipFill>
        <p:spPr bwMode="auto">
          <a:xfrm>
            <a:off x="1058069" y="1676400"/>
            <a:ext cx="2857500" cy="4267200"/>
          </a:xfrm>
          <a:prstGeom prst="rect">
            <a:avLst/>
          </a:prstGeom>
          <a:noFill/>
          <a:ln w="9525">
            <a:noFill/>
            <a:miter lim="800000"/>
            <a:headEnd/>
            <a:tailEnd/>
          </a:ln>
        </p:spPr>
      </p:pic>
      <p:sp>
        <p:nvSpPr>
          <p:cNvPr id="6" name="Content Placeholder 5"/>
          <p:cNvSpPr>
            <a:spLocks noGrp="1"/>
          </p:cNvSpPr>
          <p:nvPr>
            <p:ph sz="half" idx="2"/>
          </p:nvPr>
        </p:nvSpPr>
        <p:spPr/>
        <p:txBody>
          <a:bodyPr/>
          <a:lstStyle/>
          <a:p>
            <a:endParaRPr lang="en-US" dirty="0" smtClean="0"/>
          </a:p>
          <a:p>
            <a:pPr>
              <a:buNone/>
            </a:pPr>
            <a:endParaRPr lang="en-US" dirty="0" smtClean="0"/>
          </a:p>
          <a:p>
            <a:pPr>
              <a:buNone/>
            </a:pPr>
            <a:endParaRPr lang="en-US" dirty="0" smtClean="0"/>
          </a:p>
          <a:p>
            <a:pPr>
              <a:buNone/>
            </a:pPr>
            <a:r>
              <a:rPr lang="en-US" dirty="0" smtClean="0"/>
              <a:t>….now what?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Finance and Budget Policies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461</TotalTime>
  <Words>3045</Words>
  <Application>Microsoft Office PowerPoint</Application>
  <PresentationFormat>On-screen Show (4:3)</PresentationFormat>
  <Paragraphs>465</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Paper</vt:lpstr>
      <vt:lpstr>Student Organization Leadership Training</vt:lpstr>
      <vt:lpstr>Topics Covered</vt:lpstr>
      <vt:lpstr>Training Objectives</vt:lpstr>
      <vt:lpstr>The Recognition Process</vt:lpstr>
      <vt:lpstr>Recongition</vt:lpstr>
      <vt:lpstr>Recognition</vt:lpstr>
      <vt:lpstr>Why get recognized?</vt:lpstr>
      <vt:lpstr>We are recognized…</vt:lpstr>
      <vt:lpstr>Finance and Budget Policies</vt:lpstr>
      <vt:lpstr>Important Topics</vt:lpstr>
      <vt:lpstr>Funding Options</vt:lpstr>
      <vt:lpstr>Submitting a Budget</vt:lpstr>
      <vt:lpstr>Finance Committee Office Hours</vt:lpstr>
      <vt:lpstr>Time Frames and Financial Forms</vt:lpstr>
      <vt:lpstr>Reimbursements</vt:lpstr>
      <vt:lpstr>$99 Policy</vt:lpstr>
      <vt:lpstr>Petty Cash Advancement</vt:lpstr>
      <vt:lpstr>Use of the School’s Credit Card for Pre-Purchases</vt:lpstr>
      <vt:lpstr>Additional Funding Requests</vt:lpstr>
      <vt:lpstr>Depositing Funds Into Org Account</vt:lpstr>
      <vt:lpstr>Travel Policies</vt:lpstr>
      <vt:lpstr>Event Planning</vt:lpstr>
      <vt:lpstr>Your Event</vt:lpstr>
      <vt:lpstr>Questions to Think About</vt:lpstr>
      <vt:lpstr>Event Planning Form</vt:lpstr>
      <vt:lpstr>Step 1: Event Approval</vt:lpstr>
      <vt:lpstr>Step 2: Room Request</vt:lpstr>
      <vt:lpstr>Step 3: Catering/Special Needs</vt:lpstr>
      <vt:lpstr>Catering</vt:lpstr>
      <vt:lpstr>Food Options for Your Meeting or Event</vt:lpstr>
      <vt:lpstr>Other Options</vt:lpstr>
      <vt:lpstr>Contracts</vt:lpstr>
      <vt:lpstr>Contracts Cont. </vt:lpstr>
      <vt:lpstr>Off Campus Events and Activities</vt:lpstr>
      <vt:lpstr>Advertising Your Event</vt:lpstr>
      <vt:lpstr>After Your Event</vt:lpstr>
      <vt:lpstr>FAQ’s</vt:lpstr>
      <vt:lpstr>Reminders</vt:lpstr>
      <vt:lpstr>Philanthropy Requirement </vt:lpstr>
      <vt:lpstr>Philanthropy Requirement </vt:lpstr>
      <vt:lpstr>Philanthropy Forms</vt:lpstr>
      <vt:lpstr>Philanthropy Opportunities</vt:lpstr>
      <vt:lpstr>Other SBA Information</vt:lpstr>
      <vt:lpstr>Student Organization Room</vt:lpstr>
      <vt:lpstr>University Resources</vt:lpstr>
      <vt:lpstr>What Drexel University Can Offer You</vt:lpstr>
      <vt:lpstr>Locations Around Campus and Transportation</vt:lpstr>
      <vt:lpstr>Contracts</vt:lpstr>
      <vt:lpstr>Reminders</vt:lpstr>
      <vt:lpstr>Drexel University Policies</vt:lpstr>
      <vt:lpstr>Code of Conduct Topics</vt:lpstr>
      <vt:lpstr>Code of Conduct Topics Continued</vt:lpstr>
      <vt:lpstr>Alcohol Policy </vt:lpstr>
      <vt:lpstr>Drug Policy</vt:lpstr>
      <vt:lpstr>Explosives Policy</vt:lpstr>
      <vt:lpstr>Firearms Policy</vt:lpstr>
      <vt:lpstr>Harassment </vt:lpstr>
      <vt:lpstr>Questions? </vt:lpstr>
      <vt:lpstr>Slide 59</vt:lpstr>
    </vt:vector>
  </TitlesOfParts>
  <Company>Drexel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Organization Leadership Training</dc:title>
  <dc:creator>Steph</dc:creator>
  <cp:lastModifiedBy>College of Law Drexel University</cp:lastModifiedBy>
  <cp:revision>27</cp:revision>
  <dcterms:created xsi:type="dcterms:W3CDTF">2010-10-02T23:47:41Z</dcterms:created>
  <dcterms:modified xsi:type="dcterms:W3CDTF">2010-10-21T17:42:02Z</dcterms:modified>
</cp:coreProperties>
</file>