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57" r:id="rId4"/>
    <p:sldId id="258" r:id="rId5"/>
    <p:sldId id="285" r:id="rId6"/>
    <p:sldId id="259" r:id="rId7"/>
    <p:sldId id="260" r:id="rId8"/>
    <p:sldId id="264" r:id="rId9"/>
    <p:sldId id="261" r:id="rId10"/>
    <p:sldId id="262" r:id="rId11"/>
    <p:sldId id="263" r:id="rId12"/>
    <p:sldId id="278" r:id="rId13"/>
    <p:sldId id="265" r:id="rId14"/>
    <p:sldId id="283" r:id="rId15"/>
    <p:sldId id="273" r:id="rId16"/>
    <p:sldId id="266" r:id="rId17"/>
    <p:sldId id="267" r:id="rId18"/>
    <p:sldId id="268" r:id="rId19"/>
    <p:sldId id="284" r:id="rId20"/>
    <p:sldId id="281" r:id="rId21"/>
    <p:sldId id="269" r:id="rId22"/>
    <p:sldId id="270" r:id="rId23"/>
    <p:sldId id="282" r:id="rId24"/>
    <p:sldId id="272" r:id="rId25"/>
    <p:sldId id="274" r:id="rId26"/>
    <p:sldId id="275" r:id="rId27"/>
    <p:sldId id="277" r:id="rId28"/>
    <p:sldId id="276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5502-F54A-9648-A46E-EDD24063841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6C94-2E14-2C40-A610-CBE94B6D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6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5502-F54A-9648-A46E-EDD24063841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6C94-2E14-2C40-A610-CBE94B6D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3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5502-F54A-9648-A46E-EDD24063841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6C94-2E14-2C40-A610-CBE94B6D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2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5502-F54A-9648-A46E-EDD24063841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6C94-2E14-2C40-A610-CBE94B6D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7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5502-F54A-9648-A46E-EDD24063841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6C94-2E14-2C40-A610-CBE94B6D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9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5502-F54A-9648-A46E-EDD24063841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6C94-2E14-2C40-A610-CBE94B6D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2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5502-F54A-9648-A46E-EDD24063841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6C94-2E14-2C40-A610-CBE94B6D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6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5502-F54A-9648-A46E-EDD24063841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6C94-2E14-2C40-A610-CBE94B6D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5502-F54A-9648-A46E-EDD24063841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6C94-2E14-2C40-A610-CBE94B6D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4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5502-F54A-9648-A46E-EDD24063841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6C94-2E14-2C40-A610-CBE94B6D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5502-F54A-9648-A46E-EDD24063841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6C94-2E14-2C40-A610-CBE94B6D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9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F5502-F54A-9648-A46E-EDD24063841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C6C94-2E14-2C40-A610-CBE94B6D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3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File:Presidio-modelo2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2907"/>
            <a:ext cx="7772400" cy="1870475"/>
          </a:xfrm>
        </p:spPr>
        <p:txBody>
          <a:bodyPr>
            <a:normAutofit fontScale="90000"/>
          </a:bodyPr>
          <a:lstStyle/>
          <a:p>
            <a:r>
              <a:rPr lang="en-US" dirty="0"/>
              <a:t>Evaluations: What’s in it for Me and My Students</a:t>
            </a:r>
            <a:r>
              <a:rPr lang="en-US" dirty="0" smtClean="0">
                <a:effectLst/>
              </a:rPr>
              <a:t> </a:t>
            </a:r>
            <a:br>
              <a:rPr lang="en-US" dirty="0" smtClean="0">
                <a:effectLst/>
              </a:rPr>
            </a:br>
            <a:r>
              <a:rPr lang="en-US" sz="2700" dirty="0" smtClean="0">
                <a:solidFill>
                  <a:schemeClr val="tx1"/>
                </a:solidFill>
              </a:rPr>
              <a:t>Point-Counterpoint on Assessment</a:t>
            </a:r>
            <a:br>
              <a:rPr lang="en-US" sz="2700" dirty="0" smtClean="0">
                <a:solidFill>
                  <a:schemeClr val="tx1"/>
                </a:solidFill>
              </a:rPr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William </a:t>
            </a:r>
            <a:r>
              <a:rPr lang="en-US" dirty="0">
                <a:solidFill>
                  <a:schemeClr val="tx1"/>
                </a:solidFill>
              </a:rPr>
              <a:t>L. Rosenberg, PhD  Professor of Political Science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and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Douglas </a:t>
            </a:r>
            <a:r>
              <a:rPr lang="en-US" dirty="0" err="1">
                <a:solidFill>
                  <a:schemeClr val="tx1"/>
                </a:solidFill>
              </a:rPr>
              <a:t>Porpora</a:t>
            </a:r>
            <a:r>
              <a:rPr lang="en-US" dirty="0">
                <a:solidFill>
                  <a:schemeClr val="tx1"/>
                </a:solidFill>
              </a:rPr>
              <a:t>, PhD  Professor of Sociology</a:t>
            </a:r>
          </a:p>
          <a:p>
            <a:r>
              <a:rPr lang="en-US" dirty="0">
                <a:solidFill>
                  <a:schemeClr val="tx1"/>
                </a:solidFill>
              </a:rPr>
              <a:t>College of Arts and Sciences</a:t>
            </a:r>
          </a:p>
          <a:p>
            <a:r>
              <a:rPr lang="en-US" dirty="0">
                <a:solidFill>
                  <a:schemeClr val="tx1"/>
                </a:solidFill>
              </a:rPr>
              <a:t>Drexel </a:t>
            </a:r>
            <a:r>
              <a:rPr lang="en-US" dirty="0" smtClean="0">
                <a:solidFill>
                  <a:schemeClr val="tx1"/>
                </a:solidFill>
              </a:rPr>
              <a:t>University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September, 2013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258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Audit Society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5" b="8835"/>
          <a:stretch>
            <a:fillRect/>
          </a:stretch>
        </p:blipFill>
        <p:spPr bwMode="auto">
          <a:xfrm>
            <a:off x="1107002" y="2057523"/>
            <a:ext cx="6966300" cy="33106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5130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Power reversal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43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Counterpoint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2230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/>
              <a:t>Higher education is facing both an internal and external debate regarding the role of assessment.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Issues of accountability and academic freedom.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6434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do assessment?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is done to meet the needs of students, faculty, departments and programs, administrators, governmental and accreditation bodies.</a:t>
            </a:r>
          </a:p>
          <a:p>
            <a:endParaRPr lang="en-US" dirty="0"/>
          </a:p>
          <a:p>
            <a:r>
              <a:rPr lang="en-US" dirty="0" smtClean="0"/>
              <a:t>Provides a foundation of why this course or program is needed and how it fits into the overall curriculum.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By measuring against defined learning outcomes an assessment can be made if the goals are being met or if the process needs to be adjusted.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17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bring those in that are not here today?</a:t>
            </a:r>
          </a:p>
          <a:p>
            <a:endParaRPr lang="en-US" dirty="0"/>
          </a:p>
          <a:p>
            <a:r>
              <a:rPr lang="en-US" dirty="0" smtClean="0"/>
              <a:t>Bridging the gap of avoidance.</a:t>
            </a:r>
          </a:p>
          <a:p>
            <a:endParaRPr lang="en-US" dirty="0"/>
          </a:p>
          <a:p>
            <a:r>
              <a:rPr lang="en-US" dirty="0" smtClean="0"/>
              <a:t>Support, guidance, and empowerment.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13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Should it be done? 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often?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what way?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what purpose?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the goals? </a:t>
            </a:r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/>
              <a:t>are the assessors? 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gets done with the results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are the consequences for the </a:t>
            </a:r>
            <a:r>
              <a:rPr lang="en-US" dirty="0" smtClean="0"/>
              <a:t>professor, student, program, and the institution?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34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Faculty </a:t>
            </a:r>
            <a:r>
              <a:rPr lang="en-US" dirty="0"/>
              <a:t>want to teach well and have their students grasp the </a:t>
            </a:r>
            <a:r>
              <a:rPr lang="en-US" dirty="0" smtClean="0"/>
              <a:t>material.</a:t>
            </a:r>
          </a:p>
          <a:p>
            <a:r>
              <a:rPr lang="en-US" dirty="0"/>
              <a:t>D</a:t>
            </a:r>
            <a:r>
              <a:rPr lang="en-US" dirty="0" smtClean="0"/>
              <a:t>ebates </a:t>
            </a:r>
            <a:r>
              <a:rPr lang="en-US" dirty="0"/>
              <a:t>often are </a:t>
            </a:r>
            <a:r>
              <a:rPr lang="en-US" dirty="0" smtClean="0"/>
              <a:t>quietly </a:t>
            </a:r>
            <a:r>
              <a:rPr lang="en-US" dirty="0"/>
              <a:t>being held within various academic silos. 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faculty embrace the goals of assessment, others shy away from a path that may reveal strengths and potential weaknesses of their teaching. </a:t>
            </a:r>
            <a:endParaRPr lang="en-US" dirty="0" smtClean="0"/>
          </a:p>
          <a:p>
            <a:r>
              <a:rPr lang="en-US" dirty="0" smtClean="0"/>
              <a:t>Differences may be present in terms of orientation and training.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34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 may argue that the assessment process does not measure what it should </a:t>
            </a:r>
            <a:r>
              <a:rPr lang="en-US" dirty="0" smtClean="0"/>
              <a:t>measure (validity and reliability), issues of </a:t>
            </a:r>
            <a:r>
              <a:rPr lang="en-US" dirty="0"/>
              <a:t>externalities beyond the faculty members control (schedules, financial support, equipment, other resources, etc.) </a:t>
            </a:r>
            <a:r>
              <a:rPr lang="en-US" dirty="0" smtClean="0"/>
              <a:t>Some may </a:t>
            </a:r>
            <a:r>
              <a:rPr lang="en-US" dirty="0"/>
              <a:t>seek to embrace assessment, flying in face of these potential pitfalls.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34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Is something better than nothing?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57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Point - Counterpoint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404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Formative </a:t>
            </a:r>
            <a:r>
              <a:rPr lang="en-US" dirty="0" err="1" smtClean="0"/>
              <a:t>vs</a:t>
            </a:r>
            <a:r>
              <a:rPr lang="en-US" dirty="0" smtClean="0"/>
              <a:t> Summative</a:t>
            </a:r>
            <a:br>
              <a:rPr lang="en-US" dirty="0" smtClean="0"/>
            </a:br>
            <a:r>
              <a:rPr lang="en-US" sz="1600" dirty="0" err="1"/>
              <a:t>fcit.usf.edu</a:t>
            </a:r>
            <a:r>
              <a:rPr lang="en-US" sz="1600" dirty="0"/>
              <a:t>/assessment/basic/</a:t>
            </a:r>
            <a:r>
              <a:rPr lang="en-US" sz="1600" dirty="0" err="1"/>
              <a:t>basica.html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May include </a:t>
            </a:r>
            <a:r>
              <a:rPr lang="en-US" i="1" dirty="0" smtClean="0"/>
              <a:t>on</a:t>
            </a:r>
            <a:r>
              <a:rPr lang="en-US" dirty="0" smtClean="0"/>
              <a:t>-</a:t>
            </a:r>
            <a:r>
              <a:rPr lang="en-US" dirty="0"/>
              <a:t>going assessments, reviews, and observations in a </a:t>
            </a:r>
            <a:r>
              <a:rPr lang="en-US" dirty="0" smtClean="0"/>
              <a:t>classroom to </a:t>
            </a:r>
            <a:r>
              <a:rPr lang="en-US" dirty="0"/>
              <a:t>improve instructional methods and student feedback throughout the teaching and learning process. </a:t>
            </a:r>
            <a:endParaRPr lang="en-US" dirty="0" smtClean="0"/>
          </a:p>
          <a:p>
            <a:r>
              <a:rPr lang="en-US" dirty="0" smtClean="0"/>
              <a:t>Professor can design </a:t>
            </a:r>
            <a:r>
              <a:rPr lang="en-US" dirty="0"/>
              <a:t>a review activity or use a different instructional strategy. </a:t>
            </a:r>
            <a:endParaRPr lang="en-US" dirty="0" smtClean="0"/>
          </a:p>
          <a:p>
            <a:r>
              <a:rPr lang="en-US" dirty="0" smtClean="0"/>
              <a:t>Students can </a:t>
            </a:r>
            <a:r>
              <a:rPr lang="en-US" dirty="0"/>
              <a:t>monitor their progress with periodic quizzes and performance tasks.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results of formative assessments are used to modify and validate instruction.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Typically used </a:t>
            </a:r>
            <a:r>
              <a:rPr lang="en-US" dirty="0"/>
              <a:t>to evaluate the </a:t>
            </a:r>
            <a:r>
              <a:rPr lang="en-US" dirty="0" smtClean="0"/>
              <a:t>programs </a:t>
            </a:r>
            <a:r>
              <a:rPr lang="en-US" dirty="0"/>
              <a:t>and services at the end of an academic year or at a pre-determined time.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goal of summative assessments is to make a judgment of student competency after an instructional phase is complete. </a:t>
            </a:r>
            <a:endParaRPr lang="en-US" dirty="0" smtClean="0"/>
          </a:p>
          <a:p>
            <a:r>
              <a:rPr lang="en-US" dirty="0" smtClean="0"/>
              <a:t>Summative </a:t>
            </a:r>
            <a:r>
              <a:rPr lang="en-US" dirty="0"/>
              <a:t>evaluations are used to determine if students have mastered specific competencies and to identify instructional areas that need additional attention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Determine if course goals have been met (final exam).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May be used for faculty teaching assessments.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430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 faculty may reject assessment due to its external enforcement, beyond the faculty student relationship, by various actors including university administrators, state legislatures, and accreditation bodies, which may place a one size fits all model into play. </a:t>
            </a:r>
          </a:p>
        </p:txBody>
      </p:sp>
    </p:spTree>
    <p:extLst>
      <p:ext uri="{BB962C8B-B14F-4D97-AF65-F5344CB8AC3E}">
        <p14:creationId xmlns:p14="http://schemas.microsoft.com/office/powerpoint/2010/main" val="4156434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Students also have a role in this process. 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question is what is that role?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34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Evaluated?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Students</a:t>
            </a:r>
          </a:p>
          <a:p>
            <a:r>
              <a:rPr lang="en-US" dirty="0" smtClean="0"/>
              <a:t>Faculty</a:t>
            </a:r>
          </a:p>
          <a:p>
            <a:r>
              <a:rPr lang="en-US" dirty="0" smtClean="0"/>
              <a:t>Programs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For what purpose?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311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Assessment may reveal what works, who teaches well, and what shortfalls may exist that need to be addressed.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questions remain over who assesses a class, what is measured, the reliability </a:t>
            </a:r>
            <a:r>
              <a:rPr lang="en-US" dirty="0" smtClean="0"/>
              <a:t>and validity of </a:t>
            </a:r>
            <a:r>
              <a:rPr lang="en-US" dirty="0"/>
              <a:t>the instruments, and how are they used.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last item is important to both faculty and students in terms of evaluating teaching and learning, as well as overall program delivery.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349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to break through the silos of faculty and administration?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5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processes can be introduced to gain acceptance? </a:t>
            </a:r>
          </a:p>
          <a:p>
            <a:r>
              <a:rPr lang="en-US" sz="2400" dirty="0" smtClean="0"/>
              <a:t>How to deal with the unknown and perceived threats? </a:t>
            </a:r>
          </a:p>
          <a:p>
            <a:r>
              <a:rPr lang="en-US" sz="2400" dirty="0" smtClean="0"/>
              <a:t>The question of ownership.</a:t>
            </a:r>
            <a:endParaRPr lang="en-US" sz="2400" dirty="0"/>
          </a:p>
          <a:p>
            <a:r>
              <a:rPr lang="en-US" sz="2400" dirty="0" smtClean="0"/>
              <a:t>What models can be employed?</a:t>
            </a:r>
            <a:endParaRPr lang="en-US" sz="2400" dirty="0"/>
          </a:p>
          <a:p>
            <a:r>
              <a:rPr lang="en-US" sz="2400" dirty="0" smtClean="0"/>
              <a:t>Who controls the process?</a:t>
            </a:r>
          </a:p>
          <a:p>
            <a:r>
              <a:rPr lang="en-US" sz="2400" dirty="0" smtClean="0"/>
              <a:t>What are the outcomes of the process?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78799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Rebuttal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674285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Discussion and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674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83579" y="3105835"/>
            <a:ext cx="6419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What is the problem to which this is the Solution?</a:t>
            </a:r>
          </a:p>
        </p:txBody>
      </p:sp>
    </p:spTree>
    <p:extLst>
      <p:ext uri="{BB962C8B-B14F-4D97-AF65-F5344CB8AC3E}">
        <p14:creationId xmlns:p14="http://schemas.microsoft.com/office/powerpoint/2010/main" val="250556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Rules have to </a:t>
            </a:r>
            <a:r>
              <a:rPr lang="en-US" dirty="0" smtClean="0"/>
              <a:t>come </a:t>
            </a:r>
            <a:r>
              <a:rPr lang="en-US" dirty="0"/>
              <a:t>to an </a:t>
            </a:r>
            <a:r>
              <a:rPr lang="en-US" dirty="0" smtClean="0"/>
              <a:t>end somewhere</a:t>
            </a:r>
            <a:r>
              <a:rPr lang="en-US" dirty="0"/>
              <a:t>. 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 do evaluations</a:t>
            </a:r>
            <a:r>
              <a:rPr lang="en-US" dirty="0"/>
              <a:t>.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question </a:t>
            </a:r>
            <a:r>
              <a:rPr lang="en-US" dirty="0" smtClean="0"/>
              <a:t>is where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0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the Tortoise Said to Achilles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54" y="1511599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514350" indent="-514350">
              <a:buAutoNum type="alphaUcParenBoth"/>
            </a:pPr>
            <a:r>
              <a:rPr lang="en-US" dirty="0" smtClean="0"/>
              <a:t>Things </a:t>
            </a:r>
            <a:r>
              <a:rPr lang="en-US" dirty="0"/>
              <a:t>that are equal to the same are equal to each other.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(B</a:t>
            </a:r>
            <a:r>
              <a:rPr lang="en-US" dirty="0"/>
              <a:t>) The two sides of this triangle are things that are equal to the same.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i="1" dirty="0"/>
              <a:t>Z</a:t>
            </a:r>
            <a:r>
              <a:rPr lang="en-US" dirty="0"/>
              <a:t>) The two sides of this Triangle are equal to each other.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									Lewis </a:t>
            </a:r>
            <a:r>
              <a:rPr lang="en-US" dirty="0" err="1" smtClean="0"/>
              <a:t>Caroll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											Mind</a:t>
            </a:r>
            <a:r>
              <a:rPr lang="en-US" dirty="0" smtClean="0"/>
              <a:t> 1985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79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the Tortoise Said to Achilles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54" y="1511599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Things </a:t>
            </a:r>
            <a:r>
              <a:rPr lang="en-US" dirty="0"/>
              <a:t>that are equal to the same are equal to each other. </a:t>
            </a:r>
          </a:p>
          <a:p>
            <a:pPr marL="0" indent="0">
              <a:buNone/>
            </a:pPr>
            <a:r>
              <a:rPr lang="en-US" i="1" dirty="0" smtClean="0"/>
              <a:t>(B</a:t>
            </a:r>
            <a:r>
              <a:rPr lang="en-US" dirty="0"/>
              <a:t>) The two sides of this triangle are things that are equal to the same. </a:t>
            </a:r>
          </a:p>
          <a:p>
            <a:pPr marL="0" indent="0">
              <a:buNone/>
            </a:pPr>
            <a:r>
              <a:rPr lang="en-US" dirty="0"/>
              <a:t>(C) If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B </a:t>
            </a:r>
            <a:r>
              <a:rPr lang="en-US" dirty="0"/>
              <a:t>are true, </a:t>
            </a:r>
            <a:r>
              <a:rPr lang="en-US" i="1" dirty="0"/>
              <a:t>Z </a:t>
            </a:r>
            <a:r>
              <a:rPr lang="en-US" dirty="0"/>
              <a:t>must be true. 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) The two sides of this Triangle are equal to each other.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 Things that are equal to the same are equal to each other. 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i="1" dirty="0"/>
              <a:t>B</a:t>
            </a:r>
            <a:r>
              <a:rPr lang="en-US" dirty="0"/>
              <a:t>) The two sides of this triangle are things that are equal to the same. </a:t>
            </a:r>
          </a:p>
          <a:p>
            <a:pPr marL="0" indent="0">
              <a:buNone/>
            </a:pPr>
            <a:r>
              <a:rPr lang="en-US" dirty="0"/>
              <a:t>(C) If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B </a:t>
            </a:r>
            <a:r>
              <a:rPr lang="en-US" dirty="0"/>
              <a:t>are true, </a:t>
            </a:r>
            <a:r>
              <a:rPr lang="en-US" i="1" dirty="0"/>
              <a:t>Z </a:t>
            </a:r>
            <a:r>
              <a:rPr lang="en-US" dirty="0"/>
              <a:t>must be true. 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) If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B </a:t>
            </a:r>
            <a:r>
              <a:rPr lang="en-US" dirty="0"/>
              <a:t>and </a:t>
            </a:r>
            <a:r>
              <a:rPr lang="en-US" i="1" dirty="0"/>
              <a:t>C </a:t>
            </a:r>
            <a:r>
              <a:rPr lang="en-US" dirty="0"/>
              <a:t>are true, </a:t>
            </a:r>
            <a:r>
              <a:rPr lang="en-US" i="1" dirty="0"/>
              <a:t>Z </a:t>
            </a:r>
            <a:r>
              <a:rPr lang="en-US" dirty="0"/>
              <a:t>must be true. 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) The two sides of this Triangle are equal to each other.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									Lewis </a:t>
            </a:r>
            <a:r>
              <a:rPr lang="en-US" dirty="0" err="1" smtClean="0"/>
              <a:t>Caroll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											Mind</a:t>
            </a:r>
            <a:r>
              <a:rPr lang="en-US" dirty="0" smtClean="0"/>
              <a:t> 1985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045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Some qualities defy quantification.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385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Critical </a:t>
            </a:r>
            <a:r>
              <a:rPr lang="en-US" dirty="0" smtClean="0"/>
              <a:t>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What’s the difference between: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Beginning </a:t>
            </a:r>
            <a:r>
              <a:rPr lang="en-US" dirty="0"/>
              <a:t>level critical thinking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Intermediate critical thinking?</a:t>
            </a:r>
          </a:p>
          <a:p>
            <a:pPr marL="0" indent="0">
              <a:buNone/>
            </a:pPr>
            <a:r>
              <a:rPr lang="en-US" dirty="0" smtClean="0"/>
              <a:t>Advanced </a:t>
            </a:r>
            <a:r>
              <a:rPr lang="en-US" dirty="0"/>
              <a:t>critical thinking?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16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codification is stultifying.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70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747</Words>
  <Application>Microsoft Office PowerPoint</Application>
  <PresentationFormat>On-screen Show (4:3)</PresentationFormat>
  <Paragraphs>123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Evaluations: What’s in it for Me and My Students  Point-Counterpoint on Assessment </vt:lpstr>
      <vt:lpstr>PowerPoint Presentation</vt:lpstr>
      <vt:lpstr>PowerPoint Presentation</vt:lpstr>
      <vt:lpstr>PowerPoint Presentation</vt:lpstr>
      <vt:lpstr> What the Tortoise Said to Achilles </vt:lpstr>
      <vt:lpstr> What the Tortoise Said to Achilles </vt:lpstr>
      <vt:lpstr>PowerPoint Presentation</vt:lpstr>
      <vt:lpstr>Critical Thinking</vt:lpstr>
      <vt:lpstr>PowerPoint Presentation</vt:lpstr>
      <vt:lpstr>The Audit Society </vt:lpstr>
      <vt:lpstr>PowerPoint Presentation</vt:lpstr>
      <vt:lpstr>PowerPoint Presentation</vt:lpstr>
      <vt:lpstr>PowerPoint Presentation</vt:lpstr>
      <vt:lpstr>Why do we do assessment?</vt:lpstr>
      <vt:lpstr>PowerPoint Presentation</vt:lpstr>
      <vt:lpstr>Important Issues</vt:lpstr>
      <vt:lpstr>PowerPoint Presentation</vt:lpstr>
      <vt:lpstr>PowerPoint Presentation</vt:lpstr>
      <vt:lpstr>PowerPoint Presentation</vt:lpstr>
      <vt:lpstr>Formative vs Summative fcit.usf.edu/assessment/basic/basica.html</vt:lpstr>
      <vt:lpstr>PowerPoint Presentation</vt:lpstr>
      <vt:lpstr>PowerPoint Presentation</vt:lpstr>
      <vt:lpstr>Who is Evaluated?</vt:lpstr>
      <vt:lpstr>Goals of Assessment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ROSENBERG</dc:creator>
  <cp:lastModifiedBy>Drexel University</cp:lastModifiedBy>
  <cp:revision>15</cp:revision>
  <cp:lastPrinted>2013-09-09T13:36:13Z</cp:lastPrinted>
  <dcterms:created xsi:type="dcterms:W3CDTF">2013-09-06T17:31:36Z</dcterms:created>
  <dcterms:modified xsi:type="dcterms:W3CDTF">2013-09-09T18:50:53Z</dcterms:modified>
</cp:coreProperties>
</file>