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0" r:id="rId1"/>
  </p:sldMasterIdLst>
  <p:notesMasterIdLst>
    <p:notesMasterId r:id="rId24"/>
  </p:notesMasterIdLst>
  <p:sldIdLst>
    <p:sldId id="259" r:id="rId2"/>
    <p:sldId id="266" r:id="rId3"/>
    <p:sldId id="285" r:id="rId4"/>
    <p:sldId id="306" r:id="rId5"/>
    <p:sldId id="295" r:id="rId6"/>
    <p:sldId id="296" r:id="rId7"/>
    <p:sldId id="270" r:id="rId8"/>
    <p:sldId id="272" r:id="rId9"/>
    <p:sldId id="301" r:id="rId10"/>
    <p:sldId id="302" r:id="rId11"/>
    <p:sldId id="303" r:id="rId12"/>
    <p:sldId id="304" r:id="rId13"/>
    <p:sldId id="305" r:id="rId14"/>
    <p:sldId id="297" r:id="rId15"/>
    <p:sldId id="286" r:id="rId16"/>
    <p:sldId id="288" r:id="rId17"/>
    <p:sldId id="298" r:id="rId18"/>
    <p:sldId id="300" r:id="rId19"/>
    <p:sldId id="299" r:id="rId20"/>
    <p:sldId id="292" r:id="rId21"/>
    <p:sldId id="290" r:id="rId22"/>
    <p:sldId id="29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7" autoAdjust="0"/>
    <p:restoredTop sz="86475" autoAdjust="0"/>
  </p:normalViewPr>
  <p:slideViewPr>
    <p:cSldViewPr>
      <p:cViewPr>
        <p:scale>
          <a:sx n="100" d="100"/>
          <a:sy n="100" d="100"/>
        </p:scale>
        <p:origin x="-1944" y="-42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FE1E42-BCC4-4D9A-B81B-FD28A71744FA}" type="datetimeFigureOut">
              <a:rPr lang="en-US" smtClean="0"/>
              <a:t>9/5/2013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C88B6C-A204-4D95-B9FD-95C94E9F011C}" type="slidenum">
              <a:rPr lang="en-US" smtClean="0"/>
              <a:t>‹#›</a:t>
            </a:fld>
            <a:endParaRPr lang="en-US"/>
          </a:p>
        </p:txBody>
      </p:sp>
    </p:spTree>
    <p:extLst>
      <p:ext uri="{BB962C8B-B14F-4D97-AF65-F5344CB8AC3E}">
        <p14:creationId xmlns:p14="http://schemas.microsoft.com/office/powerpoint/2010/main" val="3408074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8230AD-4B7E-3542-84A6-373A152E6756}" type="slidenum">
              <a:rPr lang="en-US"/>
              <a:pPr/>
              <a:t>6</a:t>
            </a:fld>
            <a:endParaRPr lang="en-US"/>
          </a:p>
        </p:txBody>
      </p:sp>
      <p:sp>
        <p:nvSpPr>
          <p:cNvPr id="7065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7065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06F1083-B6D0-4510-93D4-5E22F8694213}"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1F62B53-0F42-43E0-8126-D120C9952B04}" type="datetimeFigureOut">
              <a:rPr lang="en-US" smtClean="0"/>
              <a:t>9/5/2013</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4480591-E148-4E96-9BC6-B6239A821A3F}"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F62B53-0F42-43E0-8126-D120C9952B04}" type="datetimeFigureOut">
              <a:rPr lang="en-US" smtClean="0"/>
              <a:t>9/5/2013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80591-E148-4E96-9BC6-B6239A821A3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F62B53-0F42-43E0-8126-D120C9952B04}" type="datetimeFigureOut">
              <a:rPr lang="en-US" smtClean="0"/>
              <a:t>9/5/2013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80591-E148-4E96-9BC6-B6239A821A3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F62B53-0F42-43E0-8126-D120C9952B04}" type="datetimeFigureOut">
              <a:rPr lang="en-US" smtClean="0"/>
              <a:t>9/5/2013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80591-E148-4E96-9BC6-B6239A821A3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F62B53-0F42-43E0-8126-D120C9952B04}" type="datetimeFigureOut">
              <a:rPr lang="en-US" smtClean="0"/>
              <a:t>9/5/2013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80591-E148-4E96-9BC6-B6239A821A3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1F62B53-0F42-43E0-8126-D120C9952B04}" type="datetimeFigureOut">
              <a:rPr lang="en-US" smtClean="0"/>
              <a:t>9/5/2013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480591-E148-4E96-9BC6-B6239A821A3F}"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1F62B53-0F42-43E0-8126-D120C9952B04}" type="datetimeFigureOut">
              <a:rPr lang="en-US" smtClean="0"/>
              <a:t>9/5/2013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480591-E148-4E96-9BC6-B6239A821A3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F62B53-0F42-43E0-8126-D120C9952B04}" type="datetimeFigureOut">
              <a:rPr lang="en-US" smtClean="0"/>
              <a:t>9/5/2013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480591-E148-4E96-9BC6-B6239A821A3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F62B53-0F42-43E0-8126-D120C9952B04}" type="datetimeFigureOut">
              <a:rPr lang="en-US" smtClean="0"/>
              <a:t>9/5/2013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480591-E148-4E96-9BC6-B6239A821A3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1F62B53-0F42-43E0-8126-D120C9952B04}" type="datetimeFigureOut">
              <a:rPr lang="en-US" smtClean="0"/>
              <a:t>9/5/2013</a:t>
            </a:fld>
            <a:endParaRPr lang="en-US"/>
          </a:p>
        </p:txBody>
      </p:sp>
      <p:sp>
        <p:nvSpPr>
          <p:cNvPr id="7" name="Slide Number Placeholder 6"/>
          <p:cNvSpPr>
            <a:spLocks noGrp="1"/>
          </p:cNvSpPr>
          <p:nvPr>
            <p:ph type="sldNum" sz="quarter" idx="12"/>
          </p:nvPr>
        </p:nvSpPr>
        <p:spPr/>
        <p:txBody>
          <a:bodyPr/>
          <a:lstStyle/>
          <a:p>
            <a:fld id="{64480591-E148-4E96-9BC6-B6239A821A3F}"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F62B53-0F42-43E0-8126-D120C9952B04}" type="datetimeFigureOut">
              <a:rPr lang="en-US" smtClean="0"/>
              <a:t>9/5/2013</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64480591-E148-4E96-9BC6-B6239A821A3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1F62B53-0F42-43E0-8126-D120C9952B04}" type="datetimeFigureOut">
              <a:rPr lang="en-US" smtClean="0"/>
              <a:t>9/5/2013</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4480591-E148-4E96-9BC6-B6239A821A3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iwasserman@icwconsulting.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76800" y="1752600"/>
            <a:ext cx="3389555" cy="2083160"/>
          </a:xfrm>
        </p:spPr>
        <p:txBody>
          <a:bodyPr>
            <a:normAutofit fontScale="90000"/>
          </a:bodyPr>
          <a:lstStyle/>
          <a:p>
            <a:r>
              <a:rPr lang="en-US" sz="2800" dirty="0" smtClean="0"/>
              <a:t/>
            </a:r>
            <a:br>
              <a:rPr lang="en-US" sz="2800" dirty="0" smtClean="0"/>
            </a:br>
            <a:r>
              <a:rPr lang="en-US" sz="2800" dirty="0"/>
              <a:t/>
            </a:r>
            <a:br>
              <a:rPr lang="en-US" sz="2800" dirty="0"/>
            </a:br>
            <a:r>
              <a:rPr lang="en-US" sz="2800" dirty="0" smtClean="0"/>
              <a:t>INTEGRATING ASSESSMENT TO CREATE A HEALING CLASSROOM:  A STRENGTHS-</a:t>
            </a:r>
            <a:br>
              <a:rPr lang="en-US" sz="2800" dirty="0" smtClean="0"/>
            </a:br>
            <a:r>
              <a:rPr lang="en-US" sz="2800" dirty="0" smtClean="0"/>
              <a:t>BASED </a:t>
            </a:r>
            <a:r>
              <a:rPr lang="en-US" sz="2800" dirty="0"/>
              <a:t>APPROACH</a:t>
            </a:r>
            <a:br>
              <a:rPr lang="en-US" sz="2800" dirty="0"/>
            </a:br>
            <a:r>
              <a:rPr lang="en-US" sz="2800" dirty="0" smtClean="0"/>
              <a:t/>
            </a:r>
            <a:br>
              <a:rPr lang="en-US" sz="2800" dirty="0" smtClean="0"/>
            </a:br>
            <a:endParaRPr lang="en-US" sz="2800" dirty="0"/>
          </a:p>
        </p:txBody>
      </p:sp>
      <p:sp>
        <p:nvSpPr>
          <p:cNvPr id="3" name="Subtitle 2"/>
          <p:cNvSpPr>
            <a:spLocks noGrp="1"/>
          </p:cNvSpPr>
          <p:nvPr>
            <p:ph type="subTitle" idx="1"/>
          </p:nvPr>
        </p:nvSpPr>
        <p:spPr/>
        <p:txBody>
          <a:bodyPr>
            <a:normAutofit fontScale="85000" lnSpcReduction="20000"/>
          </a:bodyPr>
          <a:lstStyle/>
          <a:p>
            <a:r>
              <a:rPr lang="en-US" sz="2400" dirty="0" smtClean="0"/>
              <a:t>Susan L. Brooks</a:t>
            </a:r>
          </a:p>
          <a:p>
            <a:r>
              <a:rPr lang="en-US" sz="2400" dirty="0" smtClean="0"/>
              <a:t>Earle Mack School of Law</a:t>
            </a:r>
          </a:p>
          <a:p>
            <a:r>
              <a:rPr lang="en-US" sz="2400" dirty="0" smtClean="0"/>
              <a:t>Drexel University</a:t>
            </a:r>
            <a:endParaRPr lang="en-US" dirty="0"/>
          </a:p>
        </p:txBody>
      </p:sp>
    </p:spTree>
    <p:extLst>
      <p:ext uri="{BB962C8B-B14F-4D97-AF65-F5344CB8AC3E}">
        <p14:creationId xmlns:p14="http://schemas.microsoft.com/office/powerpoint/2010/main" val="1672987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CMM Model:</a:t>
            </a:r>
            <a:endParaRPr lang="en-US" b="1" dirty="0"/>
          </a:p>
        </p:txBody>
      </p:sp>
      <p:sp>
        <p:nvSpPr>
          <p:cNvPr id="3" name="Content Placeholder 2"/>
          <p:cNvSpPr>
            <a:spLocks noGrp="1"/>
          </p:cNvSpPr>
          <p:nvPr>
            <p:ph idx="1"/>
          </p:nvPr>
        </p:nvSpPr>
        <p:spPr/>
        <p:txBody>
          <a:bodyPr>
            <a:normAutofit/>
          </a:bodyPr>
          <a:lstStyle/>
          <a:p>
            <a:r>
              <a:rPr lang="en-US" sz="3200" dirty="0" smtClean="0"/>
              <a:t>Coordination</a:t>
            </a:r>
          </a:p>
          <a:p>
            <a:pPr marL="68580" indent="0">
              <a:buNone/>
            </a:pPr>
            <a:endParaRPr lang="en-US" sz="3200" dirty="0" smtClean="0"/>
          </a:p>
          <a:p>
            <a:r>
              <a:rPr lang="en-US" sz="3200" dirty="0" smtClean="0"/>
              <a:t>Coherence</a:t>
            </a:r>
          </a:p>
          <a:p>
            <a:pPr marL="68580" indent="0">
              <a:buNone/>
            </a:pPr>
            <a:endParaRPr lang="en-US" sz="3200" dirty="0" smtClean="0"/>
          </a:p>
          <a:p>
            <a:r>
              <a:rPr lang="en-US" sz="3200" dirty="0" smtClean="0"/>
              <a:t>Mystery</a:t>
            </a:r>
            <a:endParaRPr lang="en-US" sz="3200" dirty="0"/>
          </a:p>
        </p:txBody>
      </p:sp>
    </p:spTree>
    <p:extLst>
      <p:ext uri="{BB962C8B-B14F-4D97-AF65-F5344CB8AC3E}">
        <p14:creationId xmlns:p14="http://schemas.microsoft.com/office/powerpoint/2010/main" val="3625243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CMM:“DIALOGIC MOMENTS” </a:t>
            </a:r>
            <a:br>
              <a:rPr lang="en-US" sz="3600" dirty="0" smtClean="0"/>
            </a:br>
            <a:r>
              <a:rPr lang="en-US" sz="3100" dirty="0" smtClean="0"/>
              <a:t>(M</a:t>
            </a:r>
            <a:r>
              <a:rPr lang="en-US" sz="3100" cap="none" dirty="0" smtClean="0"/>
              <a:t>artin</a:t>
            </a:r>
            <a:r>
              <a:rPr lang="en-US" sz="3100" dirty="0" smtClean="0"/>
              <a:t> </a:t>
            </a:r>
            <a:r>
              <a:rPr lang="en-US" sz="3100" cap="none" dirty="0" smtClean="0"/>
              <a:t>Buber</a:t>
            </a:r>
            <a:r>
              <a:rPr lang="en-US" sz="3100" dirty="0" smtClean="0"/>
              <a:t>)</a:t>
            </a:r>
          </a:p>
        </p:txBody>
      </p:sp>
      <p:sp>
        <p:nvSpPr>
          <p:cNvPr id="3" name="Content Placeholder 2"/>
          <p:cNvSpPr>
            <a:spLocks noGrp="1"/>
          </p:cNvSpPr>
          <p:nvPr>
            <p:ph sz="quarter" idx="1"/>
          </p:nvPr>
        </p:nvSpPr>
        <p:spPr/>
        <p:txBody>
          <a:bodyPr>
            <a:normAutofit fontScale="92500"/>
          </a:bodyPr>
          <a:lstStyle/>
          <a:p>
            <a:r>
              <a:rPr lang="en-US" sz="3200" dirty="0" smtClean="0"/>
              <a:t>Holding dearly your perspective side by side with my own without needing to resolve them.</a:t>
            </a:r>
          </a:p>
          <a:p>
            <a:endParaRPr lang="en-US" sz="3200" dirty="0" smtClean="0"/>
          </a:p>
          <a:p>
            <a:r>
              <a:rPr lang="en-US" sz="3200" dirty="0" smtClean="0"/>
              <a:t>In that moment you are expanded in relationship to the other</a:t>
            </a:r>
            <a:endParaRPr lang="en-US" sz="3200" dirty="0"/>
          </a:p>
        </p:txBody>
      </p:sp>
    </p:spTree>
    <p:extLst>
      <p:ext uri="{BB962C8B-B14F-4D97-AF65-F5344CB8AC3E}">
        <p14:creationId xmlns:p14="http://schemas.microsoft.com/office/powerpoint/2010/main" val="2292209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Tree>
    <p:extLst>
      <p:ext uri="{BB962C8B-B14F-4D97-AF65-F5344CB8AC3E}">
        <p14:creationId xmlns:p14="http://schemas.microsoft.com/office/powerpoint/2010/main" val="3168064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Haven Communication Model: </a:t>
            </a:r>
            <a:endParaRPr lang="en-US" dirty="0"/>
          </a:p>
        </p:txBody>
      </p:sp>
      <p:sp>
        <p:nvSpPr>
          <p:cNvPr id="3" name="Content Placeholder 2"/>
          <p:cNvSpPr>
            <a:spLocks noGrp="1"/>
          </p:cNvSpPr>
          <p:nvPr>
            <p:ph sz="quarter" idx="1"/>
          </p:nvPr>
        </p:nvSpPr>
        <p:spPr/>
        <p:txBody>
          <a:bodyPr>
            <a:normAutofit fontScale="77500" lnSpcReduction="20000"/>
          </a:bodyPr>
          <a:lstStyle/>
          <a:p>
            <a:pPr marL="0" indent="0">
              <a:buNone/>
            </a:pPr>
            <a:r>
              <a:rPr lang="en-US" sz="3600" dirty="0" smtClean="0"/>
              <a:t>Check it Out:</a:t>
            </a:r>
          </a:p>
          <a:p>
            <a:r>
              <a:rPr lang="en-US" sz="3600" dirty="0" smtClean="0"/>
              <a:t>Ask</a:t>
            </a:r>
          </a:p>
          <a:p>
            <a:r>
              <a:rPr lang="en-US" sz="3600" dirty="0" smtClean="0"/>
              <a:t>Listen</a:t>
            </a:r>
          </a:p>
          <a:p>
            <a:r>
              <a:rPr lang="en-US" sz="3600" dirty="0" smtClean="0"/>
              <a:t>Share</a:t>
            </a:r>
          </a:p>
          <a:p>
            <a:pPr>
              <a:buNone/>
            </a:pPr>
            <a:endParaRPr lang="en-US" sz="3600" dirty="0" smtClean="0"/>
          </a:p>
          <a:p>
            <a:pPr>
              <a:buNone/>
            </a:pPr>
            <a:r>
              <a:rPr lang="en-US" sz="3600" dirty="0" smtClean="0"/>
              <a:t>No one is ever wrong; no one is ever right.  </a:t>
            </a:r>
          </a:p>
          <a:p>
            <a:pPr>
              <a:buNone/>
            </a:pPr>
            <a:r>
              <a:rPr lang="en-US" sz="3600" dirty="0" smtClean="0"/>
              <a:t>We may agree or disagree</a:t>
            </a:r>
          </a:p>
        </p:txBody>
      </p:sp>
    </p:spTree>
    <p:extLst>
      <p:ext uri="{BB962C8B-B14F-4D97-AF65-F5344CB8AC3E}">
        <p14:creationId xmlns:p14="http://schemas.microsoft.com/office/powerpoint/2010/main" val="1709769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Teaching </a:t>
            </a:r>
            <a:r>
              <a:rPr lang="en-US" sz="3200" dirty="0"/>
              <a:t>R</a:t>
            </a:r>
            <a:r>
              <a:rPr lang="en-US" sz="3200" dirty="0" smtClean="0"/>
              <a:t>elational </a:t>
            </a:r>
            <a:r>
              <a:rPr lang="en-US" sz="3200" dirty="0"/>
              <a:t>C</a:t>
            </a:r>
            <a:r>
              <a:rPr lang="en-US" sz="3200" dirty="0" smtClean="0"/>
              <a:t>ommunication:</a:t>
            </a:r>
            <a:endParaRPr lang="en-US" sz="3200" dirty="0"/>
          </a:p>
        </p:txBody>
      </p:sp>
      <p:sp>
        <p:nvSpPr>
          <p:cNvPr id="3" name="Content Placeholder 2"/>
          <p:cNvSpPr>
            <a:spLocks noGrp="1"/>
          </p:cNvSpPr>
          <p:nvPr>
            <p:ph sz="quarter" idx="1"/>
          </p:nvPr>
        </p:nvSpPr>
        <p:spPr/>
        <p:txBody>
          <a:bodyPr>
            <a:noAutofit/>
          </a:bodyPr>
          <a:lstStyle/>
          <a:p>
            <a:r>
              <a:rPr lang="en-US" sz="1800" dirty="0" smtClean="0">
                <a:latin typeface="+mj-lt"/>
              </a:rPr>
              <a:t>Appreciating Importance of Context </a:t>
            </a:r>
          </a:p>
          <a:p>
            <a:endParaRPr lang="en-US" sz="1800" dirty="0" smtClean="0">
              <a:latin typeface="+mj-lt"/>
            </a:endParaRPr>
          </a:p>
          <a:p>
            <a:r>
              <a:rPr lang="en-US" sz="1800" dirty="0" smtClean="0">
                <a:latin typeface="+mj-lt"/>
              </a:rPr>
              <a:t>Encouraging a Posture of Curiosity </a:t>
            </a:r>
          </a:p>
          <a:p>
            <a:endParaRPr lang="en-US" sz="1800" dirty="0" smtClean="0">
              <a:latin typeface="+mj-lt"/>
            </a:endParaRPr>
          </a:p>
          <a:p>
            <a:r>
              <a:rPr lang="en-US" sz="1800" dirty="0" smtClean="0">
                <a:latin typeface="+mj-lt"/>
              </a:rPr>
              <a:t>Promoting Mindfulness</a:t>
            </a:r>
          </a:p>
          <a:p>
            <a:endParaRPr lang="en-US" sz="1800" dirty="0" smtClean="0">
              <a:latin typeface="+mj-lt"/>
            </a:endParaRPr>
          </a:p>
          <a:p>
            <a:r>
              <a:rPr lang="en-US" sz="1800" dirty="0" smtClean="0">
                <a:latin typeface="+mj-lt"/>
              </a:rPr>
              <a:t>Demonstrating “Mattering” (Everyone </a:t>
            </a:r>
            <a:r>
              <a:rPr lang="en-US" sz="1800" dirty="0">
                <a:latin typeface="+mj-lt"/>
              </a:rPr>
              <a:t>W</a:t>
            </a:r>
            <a:r>
              <a:rPr lang="en-US" sz="1800" dirty="0" smtClean="0">
                <a:latin typeface="+mj-lt"/>
              </a:rPr>
              <a:t>ants </a:t>
            </a:r>
            <a:r>
              <a:rPr lang="en-US" sz="1800" dirty="0">
                <a:latin typeface="+mj-lt"/>
              </a:rPr>
              <a:t>T</a:t>
            </a:r>
            <a:r>
              <a:rPr lang="en-US" sz="1800" dirty="0" smtClean="0">
                <a:latin typeface="+mj-lt"/>
              </a:rPr>
              <a:t>o </a:t>
            </a:r>
            <a:r>
              <a:rPr lang="en-US" sz="1800" dirty="0">
                <a:latin typeface="+mj-lt"/>
              </a:rPr>
              <a:t>B</a:t>
            </a:r>
            <a:r>
              <a:rPr lang="en-US" sz="1800" dirty="0" smtClean="0">
                <a:latin typeface="+mj-lt"/>
              </a:rPr>
              <a:t>e Seen and Heard)</a:t>
            </a:r>
          </a:p>
          <a:p>
            <a:pPr marL="68580" indent="0">
              <a:buNone/>
            </a:pPr>
            <a:endParaRPr lang="en-US" sz="1800" dirty="0" smtClean="0">
              <a:latin typeface="+mj-lt"/>
            </a:endParaRPr>
          </a:p>
          <a:p>
            <a:r>
              <a:rPr lang="en-US" sz="1800" dirty="0" smtClean="0">
                <a:latin typeface="+mj-lt"/>
              </a:rPr>
              <a:t>Believing that effective communication and reflection can bring about transformative learning</a:t>
            </a:r>
          </a:p>
          <a:p>
            <a:endParaRPr lang="en-US" sz="1800" dirty="0"/>
          </a:p>
        </p:txBody>
      </p:sp>
    </p:spTree>
    <p:extLst>
      <p:ext uri="{BB962C8B-B14F-4D97-AF65-F5344CB8AC3E}">
        <p14:creationId xmlns:p14="http://schemas.microsoft.com/office/powerpoint/2010/main" val="16892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Healing Practices:</a:t>
            </a:r>
            <a:endParaRPr lang="en-US" dirty="0"/>
          </a:p>
        </p:txBody>
      </p:sp>
      <p:sp>
        <p:nvSpPr>
          <p:cNvPr id="5" name="Content Placeholder 4"/>
          <p:cNvSpPr>
            <a:spLocks noGrp="1"/>
          </p:cNvSpPr>
          <p:nvPr>
            <p:ph idx="1"/>
          </p:nvPr>
        </p:nvSpPr>
        <p:spPr/>
        <p:txBody>
          <a:bodyPr>
            <a:normAutofit fontScale="92500"/>
          </a:bodyPr>
          <a:lstStyle/>
          <a:p>
            <a:pPr lvl="0"/>
            <a:r>
              <a:rPr lang="en-US" b="1" dirty="0"/>
              <a:t>Creating a Safe Cognitive and Emotional Space</a:t>
            </a:r>
            <a:endParaRPr lang="en-US" dirty="0"/>
          </a:p>
          <a:p>
            <a:pPr lvl="0"/>
            <a:r>
              <a:rPr lang="en-US" b="1" dirty="0"/>
              <a:t>Encouraging </a:t>
            </a:r>
            <a:r>
              <a:rPr lang="en-US" b="1" u="sng" dirty="0"/>
              <a:t>Everyone</a:t>
            </a:r>
            <a:r>
              <a:rPr lang="en-US" b="1" dirty="0"/>
              <a:t> to Show up, Be Fully Present, and Be Their Authentic, Vulnerable </a:t>
            </a:r>
            <a:r>
              <a:rPr lang="en-US" b="1" dirty="0" smtClean="0"/>
              <a:t>Selves</a:t>
            </a:r>
            <a:r>
              <a:rPr lang="en-US" b="1" dirty="0"/>
              <a:t> </a:t>
            </a:r>
            <a:endParaRPr lang="en-US" dirty="0"/>
          </a:p>
          <a:p>
            <a:pPr lvl="0"/>
            <a:r>
              <a:rPr lang="en-US" b="1" dirty="0"/>
              <a:t>Exercising Courage, Compassion--including Self-Compassion--and Connection</a:t>
            </a:r>
            <a:endParaRPr lang="en-US" dirty="0"/>
          </a:p>
          <a:p>
            <a:pPr lvl="0"/>
            <a:r>
              <a:rPr lang="en-US" b="1" dirty="0"/>
              <a:t>Sharing Our Stories </a:t>
            </a:r>
            <a:endParaRPr lang="en-US" dirty="0"/>
          </a:p>
          <a:p>
            <a:pPr lvl="0"/>
            <a:r>
              <a:rPr lang="en-US" b="1" dirty="0"/>
              <a:t>Listening Generously to the Stories of </a:t>
            </a:r>
            <a:r>
              <a:rPr lang="en-US" b="1" dirty="0" smtClean="0"/>
              <a:t>Others</a:t>
            </a:r>
            <a:endParaRPr lang="en-US" dirty="0"/>
          </a:p>
        </p:txBody>
      </p:sp>
    </p:spTree>
    <p:extLst>
      <p:ext uri="{BB962C8B-B14F-4D97-AF65-F5344CB8AC3E}">
        <p14:creationId xmlns:p14="http://schemas.microsoft.com/office/powerpoint/2010/main" val="2609400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Healing Practices Cont’d</a:t>
            </a:r>
            <a:endParaRPr lang="en-US" dirty="0"/>
          </a:p>
        </p:txBody>
      </p:sp>
      <p:sp>
        <p:nvSpPr>
          <p:cNvPr id="3" name="Content Placeholder 2"/>
          <p:cNvSpPr>
            <a:spLocks noGrp="1"/>
          </p:cNvSpPr>
          <p:nvPr>
            <p:ph idx="1"/>
          </p:nvPr>
        </p:nvSpPr>
        <p:spPr/>
        <p:txBody>
          <a:bodyPr/>
          <a:lstStyle/>
          <a:p>
            <a:pPr lvl="0"/>
            <a:r>
              <a:rPr lang="en-US" b="1" dirty="0"/>
              <a:t>Focusing on </a:t>
            </a:r>
            <a:r>
              <a:rPr lang="en-US" b="1" dirty="0" smtClean="0"/>
              <a:t>Strengths</a:t>
            </a:r>
            <a:endParaRPr lang="en-US" dirty="0"/>
          </a:p>
          <a:p>
            <a:pPr lvl="0"/>
            <a:r>
              <a:rPr lang="en-US" b="1" dirty="0"/>
              <a:t>Cultivating Resilience</a:t>
            </a:r>
            <a:endParaRPr lang="en-US" dirty="0"/>
          </a:p>
          <a:p>
            <a:pPr lvl="0"/>
            <a:r>
              <a:rPr lang="en-US" b="1" dirty="0"/>
              <a:t>Engendering Hope and Creativity </a:t>
            </a:r>
            <a:endParaRPr lang="en-US" dirty="0"/>
          </a:p>
          <a:p>
            <a:pPr lvl="0"/>
            <a:r>
              <a:rPr lang="en-US" b="1" dirty="0"/>
              <a:t>Finding Joy and Gratitude</a:t>
            </a:r>
            <a:endParaRPr lang="en-US" dirty="0"/>
          </a:p>
          <a:p>
            <a:pPr lvl="0"/>
            <a:r>
              <a:rPr lang="en-US" b="1" dirty="0"/>
              <a:t>Making Room for Stillness and Reflection</a:t>
            </a:r>
            <a:endParaRPr lang="en-US" dirty="0"/>
          </a:p>
          <a:p>
            <a:pPr marL="68580" indent="0">
              <a:buNone/>
            </a:pPr>
            <a:endParaRPr lang="en-US" dirty="0"/>
          </a:p>
        </p:txBody>
      </p:sp>
    </p:spTree>
    <p:extLst>
      <p:ext uri="{BB962C8B-B14F-4D97-AF65-F5344CB8AC3E}">
        <p14:creationId xmlns:p14="http://schemas.microsoft.com/office/powerpoint/2010/main" val="1061283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Resilience Exercise:</a:t>
            </a:r>
            <a:endParaRPr lang="en-US" sz="3200" dirty="0"/>
          </a:p>
        </p:txBody>
      </p:sp>
      <p:sp>
        <p:nvSpPr>
          <p:cNvPr id="3" name="Content Placeholder 2"/>
          <p:cNvSpPr>
            <a:spLocks noGrp="1"/>
          </p:cNvSpPr>
          <p:nvPr>
            <p:ph idx="1"/>
          </p:nvPr>
        </p:nvSpPr>
        <p:spPr/>
        <p:txBody>
          <a:bodyPr/>
          <a:lstStyle/>
          <a:p>
            <a:r>
              <a:rPr lang="en-US" dirty="0" smtClean="0"/>
              <a:t>Think about a time when you faced a challenging  teaching situation related to assessment:</a:t>
            </a:r>
          </a:p>
          <a:p>
            <a:pPr lvl="1"/>
            <a:r>
              <a:rPr lang="en-US" dirty="0" smtClean="0"/>
              <a:t>How did you navigate that challenge?</a:t>
            </a:r>
          </a:p>
          <a:p>
            <a:pPr marL="365760" lvl="1" indent="0">
              <a:buNone/>
            </a:pPr>
            <a:endParaRPr lang="en-US" dirty="0" smtClean="0"/>
          </a:p>
          <a:p>
            <a:pPr lvl="1"/>
            <a:r>
              <a:rPr lang="en-US" dirty="0" smtClean="0"/>
              <a:t>What was it about you, or the circumstances or the people around you?  </a:t>
            </a:r>
            <a:endParaRPr lang="en-US" dirty="0"/>
          </a:p>
        </p:txBody>
      </p:sp>
    </p:spTree>
    <p:extLst>
      <p:ext uri="{BB962C8B-B14F-4D97-AF65-F5344CB8AC3E}">
        <p14:creationId xmlns:p14="http://schemas.microsoft.com/office/powerpoint/2010/main" val="3175604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Mid-Point Informal Assessment</a:t>
            </a:r>
            <a:endParaRPr lang="en-US" sz="3200" b="1" dirty="0"/>
          </a:p>
        </p:txBody>
      </p:sp>
      <p:sp>
        <p:nvSpPr>
          <p:cNvPr id="3" name="Content Placeholder 2"/>
          <p:cNvSpPr>
            <a:spLocks noGrp="1"/>
          </p:cNvSpPr>
          <p:nvPr>
            <p:ph idx="1"/>
          </p:nvPr>
        </p:nvSpPr>
        <p:spPr/>
        <p:txBody>
          <a:bodyPr/>
          <a:lstStyle/>
          <a:p>
            <a:r>
              <a:rPr lang="en-US" dirty="0" smtClean="0"/>
              <a:t>What teaching methods are you finding to be most effective?</a:t>
            </a:r>
          </a:p>
          <a:p>
            <a:r>
              <a:rPr lang="en-US" dirty="0" smtClean="0"/>
              <a:t>What teaching methods are you finding to be least effective?</a:t>
            </a:r>
          </a:p>
          <a:p>
            <a:r>
              <a:rPr lang="en-US" dirty="0" smtClean="0"/>
              <a:t>Are there additional teaching methods you would like to see?</a:t>
            </a:r>
            <a:endParaRPr lang="en-US" dirty="0"/>
          </a:p>
        </p:txBody>
      </p:sp>
    </p:spTree>
    <p:extLst>
      <p:ext uri="{BB962C8B-B14F-4D97-AF65-F5344CB8AC3E}">
        <p14:creationId xmlns:p14="http://schemas.microsoft.com/office/powerpoint/2010/main" val="1696816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Optimistic Classroom</a:t>
            </a:r>
            <a:r>
              <a:rPr lang="en-US" sz="3200" b="1" dirty="0" smtClean="0">
                <a:sym typeface="Symbol"/>
              </a:rPr>
              <a:t></a:t>
            </a:r>
            <a:endParaRPr lang="en-US" sz="3200" b="1" dirty="0"/>
          </a:p>
        </p:txBody>
      </p:sp>
      <p:sp>
        <p:nvSpPr>
          <p:cNvPr id="3" name="Content Placeholder 2"/>
          <p:cNvSpPr>
            <a:spLocks noGrp="1"/>
          </p:cNvSpPr>
          <p:nvPr>
            <p:ph idx="1"/>
          </p:nvPr>
        </p:nvSpPr>
        <p:spPr/>
        <p:txBody>
          <a:bodyPr>
            <a:normAutofit/>
          </a:bodyPr>
          <a:lstStyle/>
          <a:p>
            <a:r>
              <a:rPr lang="en-US" dirty="0" smtClean="0"/>
              <a:t>Consider giving feedback that is:</a:t>
            </a:r>
          </a:p>
          <a:p>
            <a:pPr lvl="1"/>
            <a:r>
              <a:rPr lang="en-US" dirty="0" smtClean="0"/>
              <a:t>Temporary</a:t>
            </a:r>
          </a:p>
          <a:p>
            <a:pPr lvl="1"/>
            <a:r>
              <a:rPr lang="en-US" dirty="0" smtClean="0"/>
              <a:t>Specific</a:t>
            </a:r>
          </a:p>
          <a:p>
            <a:pPr lvl="1"/>
            <a:r>
              <a:rPr lang="en-US" dirty="0" smtClean="0"/>
              <a:t>Hopeful</a:t>
            </a:r>
          </a:p>
          <a:p>
            <a:pPr lvl="1"/>
            <a:endParaRPr lang="en-US" dirty="0"/>
          </a:p>
          <a:p>
            <a:pPr lvl="1"/>
            <a:endParaRPr lang="en-US" dirty="0" smtClean="0"/>
          </a:p>
          <a:p>
            <a:pPr marL="365760" lvl="1" indent="0">
              <a:buNone/>
            </a:pPr>
            <a:r>
              <a:rPr lang="en-US" sz="1700" dirty="0" smtClean="0">
                <a:sym typeface="Symbol"/>
              </a:rPr>
              <a:t> From </a:t>
            </a:r>
            <a:r>
              <a:rPr lang="en-US" sz="1700" dirty="0" err="1" smtClean="0">
                <a:sym typeface="Symbol"/>
              </a:rPr>
              <a:t>Corie</a:t>
            </a:r>
            <a:r>
              <a:rPr lang="en-US" sz="1700" dirty="0" smtClean="0">
                <a:sym typeface="Symbol"/>
              </a:rPr>
              <a:t> Rosen, </a:t>
            </a:r>
            <a:r>
              <a:rPr lang="en-US" sz="1700" i="1" dirty="0" smtClean="0">
                <a:sym typeface="Symbol"/>
              </a:rPr>
              <a:t>Creating the Optimistic Classroom:  What Law Schools Can Learn From Explanatory Style Effects</a:t>
            </a:r>
            <a:r>
              <a:rPr lang="en-US" sz="1700" dirty="0" smtClean="0">
                <a:sym typeface="Symbol"/>
              </a:rPr>
              <a:t>, 42 </a:t>
            </a:r>
            <a:r>
              <a:rPr lang="en-US" sz="1700" cap="small" dirty="0" err="1" smtClean="0">
                <a:sym typeface="Symbol"/>
              </a:rPr>
              <a:t>McGeorge</a:t>
            </a:r>
            <a:r>
              <a:rPr lang="en-US" sz="1700" cap="small" dirty="0" smtClean="0">
                <a:sym typeface="Symbol"/>
              </a:rPr>
              <a:t> L. Rev. </a:t>
            </a:r>
            <a:r>
              <a:rPr lang="en-US" sz="1700" dirty="0" smtClean="0">
                <a:sym typeface="Symbol"/>
              </a:rPr>
              <a:t>319 (2011).</a:t>
            </a:r>
            <a:endParaRPr lang="en-US" sz="1700" dirty="0"/>
          </a:p>
        </p:txBody>
      </p:sp>
    </p:spTree>
    <p:extLst>
      <p:ext uri="{BB962C8B-B14F-4D97-AF65-F5344CB8AC3E}">
        <p14:creationId xmlns:p14="http://schemas.microsoft.com/office/powerpoint/2010/main" val="646584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Quick Write: Instant Feedback</a:t>
            </a:r>
            <a:endParaRPr lang="en-US" sz="3200" b="1" dirty="0"/>
          </a:p>
        </p:txBody>
      </p:sp>
      <p:sp>
        <p:nvSpPr>
          <p:cNvPr id="3" name="Content Placeholder 2"/>
          <p:cNvSpPr>
            <a:spLocks noGrp="1"/>
          </p:cNvSpPr>
          <p:nvPr>
            <p:ph idx="1"/>
          </p:nvPr>
        </p:nvSpPr>
        <p:spPr/>
        <p:txBody>
          <a:bodyPr/>
          <a:lstStyle/>
          <a:p>
            <a:r>
              <a:rPr lang="en-US" dirty="0" smtClean="0"/>
              <a:t>Three things you hope to see in the next 45 minutes</a:t>
            </a:r>
          </a:p>
          <a:p>
            <a:pPr marL="68580" indent="0">
              <a:buNone/>
            </a:pPr>
            <a:endParaRPr lang="en-US" dirty="0" smtClean="0"/>
          </a:p>
          <a:p>
            <a:r>
              <a:rPr lang="en-US" dirty="0" smtClean="0"/>
              <a:t>Three things you hope to avoid</a:t>
            </a:r>
          </a:p>
          <a:p>
            <a:endParaRPr lang="en-US" dirty="0"/>
          </a:p>
          <a:p>
            <a:pPr marL="68580" indent="0">
              <a:buNone/>
            </a:pPr>
            <a:r>
              <a:rPr lang="en-US" dirty="0" smtClean="0"/>
              <a:t>(please write them down on an index card)</a:t>
            </a:r>
            <a:endParaRPr lang="en-US" dirty="0"/>
          </a:p>
        </p:txBody>
      </p:sp>
    </p:spTree>
    <p:extLst>
      <p:ext uri="{BB962C8B-B14F-4D97-AF65-F5344CB8AC3E}">
        <p14:creationId xmlns:p14="http://schemas.microsoft.com/office/powerpoint/2010/main" val="3022058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Rubric for Assessing Written Reflection</a:t>
            </a:r>
            <a:r>
              <a:rPr lang="en-US" sz="3200" dirty="0" smtClean="0"/>
              <a:t>:</a:t>
            </a:r>
            <a:r>
              <a:rPr lang="en-US" sz="3200" dirty="0" smtClean="0">
                <a:sym typeface="Symbol"/>
              </a:rPr>
              <a:t></a:t>
            </a:r>
            <a:endParaRPr lang="en-US" sz="3200" dirty="0"/>
          </a:p>
        </p:txBody>
      </p:sp>
      <p:sp>
        <p:nvSpPr>
          <p:cNvPr id="3" name="Content Placeholder 2"/>
          <p:cNvSpPr>
            <a:spLocks noGrp="1"/>
          </p:cNvSpPr>
          <p:nvPr>
            <p:ph idx="1"/>
          </p:nvPr>
        </p:nvSpPr>
        <p:spPr/>
        <p:txBody>
          <a:bodyPr>
            <a:normAutofit fontScale="40000" lnSpcReduction="20000"/>
          </a:bodyPr>
          <a:lstStyle/>
          <a:p>
            <a:pPr lvl="0"/>
            <a:r>
              <a:rPr lang="en-US" sz="5000" dirty="0"/>
              <a:t>Identifying and focusing on salient issues;</a:t>
            </a:r>
          </a:p>
          <a:p>
            <a:pPr lvl="0"/>
            <a:r>
              <a:rPr lang="en-US" sz="5000" dirty="0"/>
              <a:t>Analyzing your own communication and the communication of others;</a:t>
            </a:r>
          </a:p>
          <a:p>
            <a:pPr lvl="0"/>
            <a:r>
              <a:rPr lang="en-US" sz="5000" dirty="0"/>
              <a:t>Drawing upon a variety of resources (with appropriate attribution);</a:t>
            </a:r>
          </a:p>
          <a:p>
            <a:pPr lvl="0"/>
            <a:r>
              <a:rPr lang="en-US" sz="5000" dirty="0"/>
              <a:t>Providing contextualized analysis;</a:t>
            </a:r>
          </a:p>
          <a:p>
            <a:pPr lvl="0"/>
            <a:r>
              <a:rPr lang="en-US" sz="5000" dirty="0"/>
              <a:t>Identifying your learning achievements and further learning needs and goals; and</a:t>
            </a:r>
          </a:p>
          <a:p>
            <a:pPr lvl="0"/>
            <a:r>
              <a:rPr lang="en-US" sz="5000" dirty="0" smtClean="0"/>
              <a:t>Writing clearly </a:t>
            </a:r>
            <a:r>
              <a:rPr lang="en-US" sz="5000" dirty="0"/>
              <a:t>and coherently</a:t>
            </a:r>
            <a:r>
              <a:rPr lang="en-US" sz="5000" dirty="0" smtClean="0"/>
              <a:t>.</a:t>
            </a:r>
          </a:p>
          <a:p>
            <a:pPr marL="68580" lvl="0" indent="0">
              <a:buNone/>
            </a:pPr>
            <a:endParaRPr lang="en-US" sz="3600" dirty="0" smtClean="0"/>
          </a:p>
          <a:p>
            <a:pPr marL="68580" lvl="0" indent="0">
              <a:buNone/>
            </a:pPr>
            <a:endParaRPr lang="en-US" dirty="0"/>
          </a:p>
          <a:p>
            <a:r>
              <a:rPr lang="en-US" sz="2900" dirty="0"/>
              <a:t>Rachel Spencer, </a:t>
            </a:r>
            <a:r>
              <a:rPr lang="en-US" sz="2900" i="1" dirty="0"/>
              <a:t>Holding Up the Mirror: A Theoretical and Practical Analysis of the Role of Reflection in Clinical Legal Education</a:t>
            </a:r>
            <a:r>
              <a:rPr lang="en-US" sz="2900" dirty="0"/>
              <a:t>, 18 </a:t>
            </a:r>
            <a:r>
              <a:rPr lang="en-US" sz="2900" cap="small" dirty="0"/>
              <a:t>Int’l J. Clinical Legal </a:t>
            </a:r>
            <a:r>
              <a:rPr lang="en-US" sz="2900" cap="small" dirty="0" smtClean="0"/>
              <a:t>Educ.</a:t>
            </a:r>
            <a:r>
              <a:rPr lang="en-US" sz="2900" dirty="0" smtClean="0"/>
              <a:t> </a:t>
            </a:r>
            <a:r>
              <a:rPr lang="en-US" sz="2900" dirty="0"/>
              <a:t>181 (Appendix </a:t>
            </a:r>
            <a:r>
              <a:rPr lang="en-US" sz="2900" dirty="0" smtClean="0"/>
              <a:t>B). </a:t>
            </a:r>
            <a:endParaRPr lang="en-US" sz="2900" dirty="0"/>
          </a:p>
        </p:txBody>
      </p:sp>
    </p:spTree>
    <p:extLst>
      <p:ext uri="{BB962C8B-B14F-4D97-AF65-F5344CB8AC3E}">
        <p14:creationId xmlns:p14="http://schemas.microsoft.com/office/powerpoint/2010/main" val="3781332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Sample (Final) Self-Evaluation</a:t>
            </a:r>
            <a:endParaRPr lang="en-US" dirty="0"/>
          </a:p>
        </p:txBody>
      </p:sp>
      <p:sp>
        <p:nvSpPr>
          <p:cNvPr id="3" name="Content Placeholder 2"/>
          <p:cNvSpPr>
            <a:spLocks noGrp="1"/>
          </p:cNvSpPr>
          <p:nvPr>
            <p:ph idx="1"/>
          </p:nvPr>
        </p:nvSpPr>
        <p:spPr/>
        <p:txBody>
          <a:bodyPr>
            <a:normAutofit fontScale="70000" lnSpcReduction="20000"/>
          </a:bodyPr>
          <a:lstStyle/>
          <a:p>
            <a:pPr marL="68580" indent="0">
              <a:buNone/>
            </a:pPr>
            <a:r>
              <a:rPr lang="en-US" dirty="0"/>
              <a:t> </a:t>
            </a:r>
          </a:p>
          <a:p>
            <a:r>
              <a:rPr lang="en-US" dirty="0"/>
              <a:t>The main purpose of this assignment is to give you a structured opportunity to reflect on what you have learned and on your participation in this class.  </a:t>
            </a:r>
          </a:p>
          <a:p>
            <a:pPr marL="68580" indent="0">
              <a:buNone/>
            </a:pPr>
            <a:r>
              <a:rPr lang="en-US" dirty="0"/>
              <a:t> </a:t>
            </a:r>
          </a:p>
          <a:p>
            <a:pPr lvl="0"/>
            <a:r>
              <a:rPr lang="en-US" dirty="0"/>
              <a:t>Please look back at your first journal entry and reflect on your original goals and expectations for the class.  How did the course fit (including perhaps the ways it differed) with your goals and expectations overall?</a:t>
            </a:r>
          </a:p>
          <a:p>
            <a:pPr marL="68580" indent="0">
              <a:buNone/>
            </a:pPr>
            <a:r>
              <a:rPr lang="en-US" dirty="0"/>
              <a:t> </a:t>
            </a:r>
          </a:p>
          <a:p>
            <a:pPr lvl="0"/>
            <a:r>
              <a:rPr lang="en-US" dirty="0"/>
              <a:t>What topic(s) did you find most useful?  Please describe one or two new insights you think you gained from the exploration of the topics you found most useful.</a:t>
            </a:r>
          </a:p>
          <a:p>
            <a:pPr marL="68580" indent="0">
              <a:buNone/>
            </a:pPr>
            <a:r>
              <a:rPr lang="en-US" dirty="0"/>
              <a:t> </a:t>
            </a:r>
          </a:p>
          <a:p>
            <a:endParaRPr lang="en-US" dirty="0"/>
          </a:p>
        </p:txBody>
      </p:sp>
    </p:spTree>
    <p:extLst>
      <p:ext uri="{BB962C8B-B14F-4D97-AF65-F5344CB8AC3E}">
        <p14:creationId xmlns:p14="http://schemas.microsoft.com/office/powerpoint/2010/main" val="3890860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Sample </a:t>
            </a:r>
            <a:r>
              <a:rPr lang="en-US" dirty="0"/>
              <a:t>(</a:t>
            </a:r>
            <a:r>
              <a:rPr lang="en-US" dirty="0" smtClean="0"/>
              <a:t>Final) Self Evaluation (cont’d)</a:t>
            </a:r>
            <a:endParaRPr lang="en-US" dirty="0"/>
          </a:p>
        </p:txBody>
      </p:sp>
      <p:sp>
        <p:nvSpPr>
          <p:cNvPr id="3" name="Content Placeholder 2"/>
          <p:cNvSpPr>
            <a:spLocks noGrp="1"/>
          </p:cNvSpPr>
          <p:nvPr>
            <p:ph idx="1"/>
          </p:nvPr>
        </p:nvSpPr>
        <p:spPr/>
        <p:txBody>
          <a:bodyPr>
            <a:normAutofit fontScale="62500" lnSpcReduction="20000"/>
          </a:bodyPr>
          <a:lstStyle/>
          <a:p>
            <a:pPr lvl="0"/>
            <a:r>
              <a:rPr lang="en-US" dirty="0"/>
              <a:t>What topic(s) did you find most challenging?  Please describe one or two things you found challenging about those topics.</a:t>
            </a:r>
          </a:p>
          <a:p>
            <a:pPr marL="68580" indent="0">
              <a:buNone/>
            </a:pPr>
            <a:r>
              <a:rPr lang="en-US" dirty="0"/>
              <a:t> </a:t>
            </a:r>
          </a:p>
          <a:p>
            <a:pPr lvl="0"/>
            <a:r>
              <a:rPr lang="en-US" dirty="0" smtClean="0"/>
              <a:t>Were </a:t>
            </a:r>
            <a:r>
              <a:rPr lang="en-US" dirty="0"/>
              <a:t>there any topics you would like to have covered that weren’t covered?  Please explain.</a:t>
            </a:r>
          </a:p>
          <a:p>
            <a:pPr marL="68580" indent="0">
              <a:buNone/>
            </a:pPr>
            <a:r>
              <a:rPr lang="en-US" dirty="0"/>
              <a:t> </a:t>
            </a:r>
          </a:p>
          <a:p>
            <a:pPr lvl="0"/>
            <a:r>
              <a:rPr lang="en-US" dirty="0"/>
              <a:t>How would you describe your participation in the class?  What do you think you did  </a:t>
            </a:r>
            <a:r>
              <a:rPr lang="en-US" dirty="0" smtClean="0"/>
              <a:t>well</a:t>
            </a:r>
            <a:r>
              <a:rPr lang="en-US" dirty="0"/>
              <a:t>? Is there anything you would do differently if you had the chance to re-take this class from the beginning?</a:t>
            </a:r>
          </a:p>
          <a:p>
            <a:pPr marL="68580" indent="0">
              <a:buNone/>
            </a:pPr>
            <a:r>
              <a:rPr lang="en-US" dirty="0"/>
              <a:t> </a:t>
            </a:r>
          </a:p>
          <a:p>
            <a:pPr lvl="0"/>
            <a:r>
              <a:rPr lang="en-US" dirty="0"/>
              <a:t>How would you describe this class to another student who might be asking you about this class?  What advice would you give them?</a:t>
            </a:r>
          </a:p>
          <a:p>
            <a:pPr marL="68580" indent="0">
              <a:buNone/>
            </a:pPr>
            <a:r>
              <a:rPr lang="en-US" dirty="0"/>
              <a:t> </a:t>
            </a:r>
          </a:p>
          <a:p>
            <a:endParaRPr lang="en-US" dirty="0"/>
          </a:p>
        </p:txBody>
      </p:sp>
    </p:spTree>
    <p:extLst>
      <p:ext uri="{BB962C8B-B14F-4D97-AF65-F5344CB8AC3E}">
        <p14:creationId xmlns:p14="http://schemas.microsoft.com/office/powerpoint/2010/main" val="3290094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762000"/>
            <a:ext cx="4572000" cy="4154984"/>
          </a:xfrm>
          <a:prstGeom prst="rect">
            <a:avLst/>
          </a:prstGeom>
        </p:spPr>
        <p:txBody>
          <a:bodyPr>
            <a:spAutoFit/>
          </a:bodyPr>
          <a:lstStyle/>
          <a:p>
            <a:r>
              <a:rPr lang="en-US" sz="2400" dirty="0" smtClean="0"/>
              <a:t>I’m really convinced that there’s a terrible problem when … we become utterly obsessed with outcomes and results. When that happens, what else happens is that we keep taking on smaller and smaller tasks because those are the only ones we can get results with.</a:t>
            </a:r>
          </a:p>
          <a:p>
            <a:r>
              <a:rPr lang="en-US" sz="2400" dirty="0"/>
              <a:t> </a:t>
            </a:r>
            <a:r>
              <a:rPr lang="en-US" sz="2400" dirty="0" smtClean="0"/>
              <a:t>           </a:t>
            </a:r>
            <a:endParaRPr lang="en-US" sz="2400" dirty="0"/>
          </a:p>
        </p:txBody>
      </p:sp>
    </p:spTree>
    <p:extLst>
      <p:ext uri="{BB962C8B-B14F-4D97-AF65-F5344CB8AC3E}">
        <p14:creationId xmlns:p14="http://schemas.microsoft.com/office/powerpoint/2010/main" val="937432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295400"/>
            <a:ext cx="4572000" cy="3477875"/>
          </a:xfrm>
          <a:prstGeom prst="rect">
            <a:avLst/>
          </a:prstGeom>
        </p:spPr>
        <p:txBody>
          <a:bodyPr>
            <a:spAutoFit/>
          </a:bodyPr>
          <a:lstStyle/>
          <a:p>
            <a:r>
              <a:rPr lang="en-US" sz="2000" dirty="0" smtClean="0"/>
              <a:t>The </a:t>
            </a:r>
            <a:r>
              <a:rPr lang="en-US" sz="2000" dirty="0"/>
              <a:t>standard </a:t>
            </a:r>
            <a:r>
              <a:rPr lang="en-US" sz="2000" dirty="0" smtClean="0"/>
              <a:t>[we need to aspire to] is faithfulness…..</a:t>
            </a:r>
            <a:endParaRPr lang="en-US" sz="2000" dirty="0"/>
          </a:p>
          <a:p>
            <a:r>
              <a:rPr lang="en-US" sz="2000" dirty="0"/>
              <a:t>A</a:t>
            </a:r>
            <a:r>
              <a:rPr lang="en-US" sz="2000" dirty="0" smtClean="0"/>
              <a:t>m </a:t>
            </a:r>
            <a:r>
              <a:rPr lang="en-US" sz="2000" dirty="0"/>
              <a:t>I faithful to the gifts that I possess, to the strengths and abilities that I bring to the world? </a:t>
            </a:r>
            <a:endParaRPr lang="en-US" sz="2000" dirty="0" smtClean="0"/>
          </a:p>
          <a:p>
            <a:r>
              <a:rPr lang="en-US" sz="2000" dirty="0" smtClean="0"/>
              <a:t>To </a:t>
            </a:r>
            <a:r>
              <a:rPr lang="en-US" sz="2000" dirty="0"/>
              <a:t>the needs </a:t>
            </a:r>
            <a:r>
              <a:rPr lang="en-US" sz="2000" dirty="0" smtClean="0"/>
              <a:t>I </a:t>
            </a:r>
            <a:r>
              <a:rPr lang="en-US" sz="2000" dirty="0"/>
              <a:t>see around me? </a:t>
            </a:r>
            <a:r>
              <a:rPr lang="en-US" sz="2000" dirty="0" smtClean="0"/>
              <a:t> To </a:t>
            </a:r>
            <a:r>
              <a:rPr lang="en-US" sz="2000" dirty="0"/>
              <a:t>those points at which I intersect the needs of the world and have a chance to serve? </a:t>
            </a:r>
            <a:endParaRPr lang="en-US" sz="2000" dirty="0" smtClean="0"/>
          </a:p>
          <a:p>
            <a:r>
              <a:rPr lang="en-US" sz="2000" b="1" dirty="0" smtClean="0"/>
              <a:t>How </a:t>
            </a:r>
            <a:r>
              <a:rPr lang="en-US" sz="2000" b="1" dirty="0"/>
              <a:t>do you remain "faithful" to self, others and/or the vision you serve?</a:t>
            </a:r>
            <a:endParaRPr lang="en-US" sz="2000" dirty="0"/>
          </a:p>
        </p:txBody>
      </p:sp>
      <p:sp>
        <p:nvSpPr>
          <p:cNvPr id="3" name="Rectangle 2"/>
          <p:cNvSpPr/>
          <p:nvPr/>
        </p:nvSpPr>
        <p:spPr>
          <a:xfrm>
            <a:off x="3733800" y="4752082"/>
            <a:ext cx="2037737" cy="369332"/>
          </a:xfrm>
          <a:prstGeom prst="rect">
            <a:avLst/>
          </a:prstGeom>
        </p:spPr>
        <p:txBody>
          <a:bodyPr wrap="none">
            <a:spAutoFit/>
          </a:bodyPr>
          <a:lstStyle/>
          <a:p>
            <a:r>
              <a:rPr lang="en-US" dirty="0"/>
              <a:t>-Parker J. Palmer</a:t>
            </a:r>
          </a:p>
        </p:txBody>
      </p:sp>
    </p:spTree>
    <p:extLst>
      <p:ext uri="{BB962C8B-B14F-4D97-AF65-F5344CB8AC3E}">
        <p14:creationId xmlns:p14="http://schemas.microsoft.com/office/powerpoint/2010/main" val="1052871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Re-Thinking Assessment:</a:t>
            </a:r>
            <a:endParaRPr lang="en-US" sz="3200" dirty="0"/>
          </a:p>
        </p:txBody>
      </p:sp>
      <p:sp>
        <p:nvSpPr>
          <p:cNvPr id="3" name="Content Placeholder 2"/>
          <p:cNvSpPr>
            <a:spLocks noGrp="1"/>
          </p:cNvSpPr>
          <p:nvPr>
            <p:ph idx="1"/>
          </p:nvPr>
        </p:nvSpPr>
        <p:spPr/>
        <p:txBody>
          <a:bodyPr/>
          <a:lstStyle/>
          <a:p>
            <a:r>
              <a:rPr lang="en-US" dirty="0" smtClean="0"/>
              <a:t>Assessment as informed decision-making</a:t>
            </a:r>
          </a:p>
          <a:p>
            <a:endParaRPr lang="en-US" dirty="0"/>
          </a:p>
          <a:p>
            <a:r>
              <a:rPr lang="en-US" dirty="0" smtClean="0"/>
              <a:t>Self-assessment as a tool for reflection (and vice versa)</a:t>
            </a:r>
          </a:p>
          <a:p>
            <a:endParaRPr lang="en-US" dirty="0"/>
          </a:p>
          <a:p>
            <a:r>
              <a:rPr lang="en-US" dirty="0" smtClean="0"/>
              <a:t>Assessment/self-assessment as processes that can lead to transformative learning</a:t>
            </a:r>
            <a:endParaRPr lang="en-US" dirty="0"/>
          </a:p>
        </p:txBody>
      </p:sp>
    </p:spTree>
    <p:extLst>
      <p:ext uri="{BB962C8B-B14F-4D97-AF65-F5344CB8AC3E}">
        <p14:creationId xmlns:p14="http://schemas.microsoft.com/office/powerpoint/2010/main" val="967405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1219200" y="2286000"/>
            <a:ext cx="69342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2000" dirty="0">
                <a:latin typeface="+mj-lt"/>
              </a:rPr>
              <a:t>A process by which we shift our </a:t>
            </a:r>
            <a:r>
              <a:rPr lang="en-US" sz="2000" i="1" dirty="0">
                <a:latin typeface="+mj-lt"/>
              </a:rPr>
              <a:t>taken-for-granted frames of reference</a:t>
            </a:r>
            <a:r>
              <a:rPr lang="en-US" sz="2000" dirty="0">
                <a:latin typeface="+mj-lt"/>
              </a:rPr>
              <a:t> (meaning perspectives, habits of mind, mind-sets) enabling us to be more inclusive, discriminating, open, emotionally capable of change, and self reflective to guide action.  </a:t>
            </a:r>
            <a:endParaRPr lang="en-US" sz="2000" dirty="0" smtClean="0">
              <a:latin typeface="+mj-lt"/>
            </a:endParaRPr>
          </a:p>
          <a:p>
            <a:pPr algn="ctr"/>
            <a:r>
              <a:rPr lang="en-US" sz="2000" dirty="0" smtClean="0">
                <a:latin typeface="+mj-lt"/>
              </a:rPr>
              <a:t>(</a:t>
            </a:r>
            <a:r>
              <a:rPr lang="en-US" sz="2000" dirty="0">
                <a:latin typeface="+mj-lt"/>
              </a:rPr>
              <a:t>Jack </a:t>
            </a:r>
            <a:r>
              <a:rPr lang="en-US" sz="2000" dirty="0" err="1">
                <a:latin typeface="+mj-lt"/>
              </a:rPr>
              <a:t>Mezirow</a:t>
            </a:r>
            <a:r>
              <a:rPr lang="en-US" sz="2000" dirty="0">
                <a:latin typeface="+mj-lt"/>
              </a:rPr>
              <a:t>, 2000</a:t>
            </a:r>
            <a:r>
              <a:rPr lang="en-US" sz="2000" dirty="0">
                <a:solidFill>
                  <a:schemeClr val="tx1"/>
                </a:solidFill>
                <a:latin typeface="+mj-lt"/>
              </a:rPr>
              <a:t>)</a:t>
            </a:r>
          </a:p>
        </p:txBody>
      </p:sp>
      <p:sp>
        <p:nvSpPr>
          <p:cNvPr id="69635" name="Text Box 3"/>
          <p:cNvSpPr txBox="1">
            <a:spLocks noChangeArrowheads="1"/>
          </p:cNvSpPr>
          <p:nvPr/>
        </p:nvSpPr>
        <p:spPr bwMode="auto">
          <a:xfrm>
            <a:off x="1295400" y="762000"/>
            <a:ext cx="642461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sz="3600" b="1" dirty="0">
                <a:solidFill>
                  <a:schemeClr val="accent1"/>
                </a:solidFill>
                <a:latin typeface="+mj-lt"/>
              </a:rPr>
              <a:t>Transformative Learning</a:t>
            </a:r>
            <a:endParaRPr lang="en-US" sz="3600" dirty="0">
              <a:solidFill>
                <a:schemeClr val="tx2"/>
              </a:solidFill>
              <a:latin typeface="+mj-lt"/>
            </a:endParaRPr>
          </a:p>
        </p:txBody>
      </p:sp>
      <p:sp>
        <p:nvSpPr>
          <p:cNvPr id="69636" name="Rectangle 4"/>
          <p:cNvSpPr>
            <a:spLocks noChangeArrowheads="1"/>
          </p:cNvSpPr>
          <p:nvPr/>
        </p:nvSpPr>
        <p:spPr bwMode="auto">
          <a:xfrm>
            <a:off x="1143000" y="6019800"/>
            <a:ext cx="5873750" cy="412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ctr"/>
            <a:r>
              <a:rPr lang="en-US" sz="900">
                <a:latin typeface="Comic Sans MS" charset="0"/>
              </a:rPr>
              <a:t>PREPARED BY ILENE C. WASSERMAN, PH.D, PLEASE DO NOT REPRODUCE WITHOUT PERMISSION</a:t>
            </a:r>
          </a:p>
          <a:p>
            <a:pPr algn="ctr"/>
            <a:r>
              <a:rPr lang="en-US" sz="900">
                <a:latin typeface="Comic Sans MS" charset="0"/>
                <a:hlinkClick r:id="rId3"/>
              </a:rPr>
              <a:t>iwasserman@icwconsulting.com</a:t>
            </a:r>
            <a:r>
              <a:rPr lang="en-US" sz="900">
                <a:latin typeface="Comic Sans MS" charset="0"/>
              </a:rPr>
              <a:t>; 610. 667.5305</a:t>
            </a:r>
          </a:p>
        </p:txBody>
      </p:sp>
    </p:spTree>
    <p:extLst>
      <p:ext uri="{BB962C8B-B14F-4D97-AF65-F5344CB8AC3E}">
        <p14:creationId xmlns:p14="http://schemas.microsoft.com/office/powerpoint/2010/main" val="3969058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533400" y="1600200"/>
            <a:ext cx="6777038" cy="3508375"/>
          </a:xfrm>
        </p:spPr>
        <p:txBody>
          <a:bodyPr>
            <a:normAutofit/>
          </a:bodyPr>
          <a:lstStyle/>
          <a:p>
            <a:r>
              <a:rPr lang="en-US" sz="2000" i="1" dirty="0" smtClean="0"/>
              <a:t>Communication leads to community, that is, understanding, intimacy and mutual valuing. </a:t>
            </a:r>
            <a:br>
              <a:rPr lang="en-US" sz="2000" i="1" dirty="0" smtClean="0"/>
            </a:br>
            <a:r>
              <a:rPr lang="en-US" sz="2000" i="1" dirty="0" smtClean="0"/>
              <a:t>-Rollo May</a:t>
            </a:r>
          </a:p>
          <a:p>
            <a:pPr marL="68580" indent="0">
              <a:buNone/>
            </a:pPr>
            <a:endParaRPr lang="en-US" sz="2000" i="1" dirty="0" smtClean="0"/>
          </a:p>
          <a:p>
            <a:r>
              <a:rPr lang="en-US" sz="2000" i="1" dirty="0" smtClean="0"/>
              <a:t> Our words make our worlds.</a:t>
            </a:r>
          </a:p>
          <a:p>
            <a:pPr>
              <a:buNone/>
            </a:pPr>
            <a:r>
              <a:rPr lang="en-US" sz="2000" i="1" dirty="0" smtClean="0"/>
              <a:t>	- Ludwig Wittgenstein </a:t>
            </a:r>
          </a:p>
          <a:p>
            <a:pPr marL="68580" indent="0">
              <a:buNone/>
            </a:pPr>
            <a:endParaRPr lang="en-US" dirty="0" smtClean="0"/>
          </a:p>
          <a:p>
            <a:pPr>
              <a:buNone/>
            </a:pPr>
            <a:endParaRPr lang="en-US" dirty="0" smtClean="0"/>
          </a:p>
          <a:p>
            <a:pPr>
              <a:buNone/>
            </a:pPr>
            <a:endParaRPr lang="en-US" dirty="0"/>
          </a:p>
        </p:txBody>
      </p:sp>
    </p:spTree>
    <p:extLst>
      <p:ext uri="{BB962C8B-B14F-4D97-AF65-F5344CB8AC3E}">
        <p14:creationId xmlns:p14="http://schemas.microsoft.com/office/powerpoint/2010/main" val="2194246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Relational Communication </a:t>
            </a:r>
            <a:r>
              <a:rPr lang="en-US" dirty="0"/>
              <a:t>A</a:t>
            </a:r>
            <a:r>
              <a:rPr lang="en-US" dirty="0" smtClean="0"/>
              <a:t>pproaches </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Appreciative Inquiry (</a:t>
            </a:r>
            <a:r>
              <a:rPr lang="en-US" dirty="0" err="1" smtClean="0"/>
              <a:t>Cooperrider</a:t>
            </a:r>
            <a:r>
              <a:rPr lang="en-US" dirty="0" smtClean="0"/>
              <a:t> and others)</a:t>
            </a:r>
          </a:p>
          <a:p>
            <a:endParaRPr lang="en-US" dirty="0" smtClean="0"/>
          </a:p>
          <a:p>
            <a:r>
              <a:rPr lang="en-US" dirty="0" smtClean="0"/>
              <a:t>Coordinated Management of Meaning (Pearce and </a:t>
            </a:r>
            <a:r>
              <a:rPr lang="en-US" dirty="0" err="1" smtClean="0"/>
              <a:t>Cronen</a:t>
            </a:r>
            <a:r>
              <a:rPr lang="en-US" dirty="0" smtClean="0"/>
              <a:t>)</a:t>
            </a:r>
          </a:p>
          <a:p>
            <a:endParaRPr lang="en-US" dirty="0" smtClean="0"/>
          </a:p>
          <a:p>
            <a:r>
              <a:rPr lang="en-US" dirty="0" smtClean="0"/>
              <a:t>Mindfulness (</a:t>
            </a:r>
            <a:r>
              <a:rPr lang="en-US" dirty="0" err="1" smtClean="0"/>
              <a:t>Kabat-Zinn</a:t>
            </a:r>
            <a:r>
              <a:rPr lang="en-US" dirty="0" smtClean="0"/>
              <a:t> and others)</a:t>
            </a:r>
          </a:p>
          <a:p>
            <a:endParaRPr lang="en-US" dirty="0" smtClean="0"/>
          </a:p>
          <a:p>
            <a:r>
              <a:rPr lang="en-US" dirty="0" smtClean="0"/>
              <a:t>Haven Communication Model (</a:t>
            </a:r>
            <a:r>
              <a:rPr lang="en-US" dirty="0" err="1" smtClean="0"/>
              <a:t>McKeen</a:t>
            </a:r>
            <a:r>
              <a:rPr lang="en-US" dirty="0" smtClean="0"/>
              <a:t> and Wong, with </a:t>
            </a:r>
            <a:r>
              <a:rPr lang="en-US" dirty="0" err="1" smtClean="0"/>
              <a:t>Satir</a:t>
            </a:r>
            <a:r>
              <a:rPr lang="en-US" dirty="0" smtClean="0"/>
              <a:t>)</a:t>
            </a:r>
          </a:p>
          <a:p>
            <a:endParaRPr lang="en-US" dirty="0" smtClean="0"/>
          </a:p>
          <a:p>
            <a:endParaRPr lang="en-US" dirty="0" smtClean="0"/>
          </a:p>
          <a:p>
            <a:endParaRPr lang="en-US" dirty="0"/>
          </a:p>
        </p:txBody>
      </p:sp>
    </p:spTree>
    <p:extLst>
      <p:ext uri="{BB962C8B-B14F-4D97-AF65-F5344CB8AC3E}">
        <p14:creationId xmlns:p14="http://schemas.microsoft.com/office/powerpoint/2010/main" val="313602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219200"/>
            <a:ext cx="7024744" cy="1143000"/>
          </a:xfrm>
        </p:spPr>
        <p:txBody>
          <a:bodyPr>
            <a:noAutofit/>
          </a:bodyPr>
          <a:lstStyle/>
          <a:p>
            <a:pPr marL="0" indent="0"/>
            <a:r>
              <a:rPr lang="en-US" sz="2600" dirty="0" smtClean="0"/>
              <a:t/>
            </a:r>
            <a:br>
              <a:rPr lang="en-US" sz="2600" dirty="0" smtClean="0"/>
            </a:br>
            <a:r>
              <a:rPr lang="en-US" sz="2600" dirty="0"/>
              <a:t/>
            </a:r>
            <a:br>
              <a:rPr lang="en-US" sz="2600" dirty="0"/>
            </a:br>
            <a:r>
              <a:rPr lang="en-US" sz="2600" b="1" dirty="0" smtClean="0"/>
              <a:t>Appreciative Inquiry vs. Problem Solving</a:t>
            </a:r>
            <a:br>
              <a:rPr lang="en-US" sz="2600" b="1" dirty="0" smtClean="0"/>
            </a:br>
            <a:endParaRPr lang="en-US" sz="2600" b="1" dirty="0"/>
          </a:p>
        </p:txBody>
      </p:sp>
      <p:sp>
        <p:nvSpPr>
          <p:cNvPr id="3" name="Content Placeholder 2"/>
          <p:cNvSpPr>
            <a:spLocks noGrp="1"/>
          </p:cNvSpPr>
          <p:nvPr>
            <p:ph sz="quarter" idx="2"/>
          </p:nvPr>
        </p:nvSpPr>
        <p:spPr/>
        <p:txBody>
          <a:bodyPr>
            <a:normAutofit/>
          </a:bodyPr>
          <a:lstStyle/>
          <a:p>
            <a:r>
              <a:rPr lang="en-US" sz="2000" dirty="0" smtClean="0"/>
              <a:t>Identification of Problem</a:t>
            </a:r>
          </a:p>
          <a:p>
            <a:r>
              <a:rPr lang="en-US" sz="2000" dirty="0" smtClean="0"/>
              <a:t>Analysis of Causes</a:t>
            </a:r>
          </a:p>
          <a:p>
            <a:r>
              <a:rPr lang="en-US" sz="2000" dirty="0" smtClean="0"/>
              <a:t>Analysis of Possible solutions</a:t>
            </a:r>
          </a:p>
          <a:p>
            <a:r>
              <a:rPr lang="en-US" sz="2000" dirty="0" smtClean="0"/>
              <a:t>Action Planning (Treatment)</a:t>
            </a:r>
            <a:endParaRPr lang="en-US" sz="2000" dirty="0"/>
          </a:p>
        </p:txBody>
      </p:sp>
      <p:sp>
        <p:nvSpPr>
          <p:cNvPr id="4" name="Content Placeholder 3"/>
          <p:cNvSpPr>
            <a:spLocks noGrp="1"/>
          </p:cNvSpPr>
          <p:nvPr>
            <p:ph sz="quarter" idx="4"/>
          </p:nvPr>
        </p:nvSpPr>
        <p:spPr/>
        <p:txBody>
          <a:bodyPr>
            <a:noAutofit/>
          </a:bodyPr>
          <a:lstStyle/>
          <a:p>
            <a:r>
              <a:rPr lang="en-US" sz="2000" dirty="0"/>
              <a:t>Appreciating and Valuing the Best of “What Is</a:t>
            </a:r>
            <a:r>
              <a:rPr lang="en-US" sz="2000" dirty="0" smtClean="0"/>
              <a:t>”</a:t>
            </a:r>
            <a:endParaRPr lang="en-US" sz="2000" dirty="0"/>
          </a:p>
          <a:p>
            <a:r>
              <a:rPr lang="en-US" sz="2000" dirty="0"/>
              <a:t>Envisioning “What Might Be</a:t>
            </a:r>
            <a:r>
              <a:rPr lang="en-US" sz="2000" dirty="0" smtClean="0"/>
              <a:t>”</a:t>
            </a:r>
            <a:endParaRPr lang="en-US" sz="2000" dirty="0"/>
          </a:p>
          <a:p>
            <a:r>
              <a:rPr lang="en-US" sz="2000" dirty="0"/>
              <a:t>Dialoguing “What Should Be</a:t>
            </a:r>
            <a:r>
              <a:rPr lang="en-US" sz="2000" dirty="0" smtClean="0"/>
              <a:t>”</a:t>
            </a:r>
            <a:endParaRPr lang="en-US" sz="2000" dirty="0"/>
          </a:p>
          <a:p>
            <a:r>
              <a:rPr lang="en-US" sz="2000" dirty="0"/>
              <a:t>Innovating “What Will Be”</a:t>
            </a:r>
          </a:p>
          <a:p>
            <a:pPr marL="0" indent="0">
              <a:buNone/>
            </a:pPr>
            <a:r>
              <a:rPr lang="en-US" sz="2000" dirty="0"/>
              <a:t>			</a:t>
            </a:r>
          </a:p>
          <a:p>
            <a:pPr marL="0" indent="0">
              <a:buNone/>
            </a:pPr>
            <a:r>
              <a:rPr lang="en-US" sz="2000" dirty="0"/>
              <a:t>		</a:t>
            </a:r>
            <a:r>
              <a:rPr lang="en-US" sz="2000" dirty="0" smtClean="0"/>
              <a:t>-</a:t>
            </a:r>
            <a:endParaRPr lang="en-US" sz="2000" cap="small" dirty="0"/>
          </a:p>
        </p:txBody>
      </p:sp>
      <p:sp>
        <p:nvSpPr>
          <p:cNvPr id="5" name="Text Placeholder 4"/>
          <p:cNvSpPr>
            <a:spLocks noGrp="1"/>
          </p:cNvSpPr>
          <p:nvPr>
            <p:ph type="body" sz="quarter" idx="1"/>
          </p:nvPr>
        </p:nvSpPr>
        <p:spPr/>
        <p:txBody>
          <a:bodyPr/>
          <a:lstStyle/>
          <a:p>
            <a:r>
              <a:rPr lang="en-US" dirty="0" smtClean="0"/>
              <a:t>Problem Solving</a:t>
            </a:r>
            <a:endParaRPr lang="en-US" dirty="0"/>
          </a:p>
        </p:txBody>
      </p:sp>
      <p:sp>
        <p:nvSpPr>
          <p:cNvPr id="6" name="Text Placeholder 5"/>
          <p:cNvSpPr>
            <a:spLocks noGrp="1"/>
          </p:cNvSpPr>
          <p:nvPr>
            <p:ph type="body" sz="quarter" idx="3"/>
          </p:nvPr>
        </p:nvSpPr>
        <p:spPr/>
        <p:txBody>
          <a:bodyPr>
            <a:normAutofit fontScale="92500"/>
          </a:bodyPr>
          <a:lstStyle/>
          <a:p>
            <a:r>
              <a:rPr lang="en-US" dirty="0" smtClean="0"/>
              <a:t>Appreciative Inquiry</a:t>
            </a:r>
            <a:endParaRPr lang="en-US" dirty="0"/>
          </a:p>
        </p:txBody>
      </p:sp>
    </p:spTree>
    <p:extLst>
      <p:ext uri="{BB962C8B-B14F-4D97-AF65-F5344CB8AC3E}">
        <p14:creationId xmlns:p14="http://schemas.microsoft.com/office/powerpoint/2010/main" val="1079748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483</TotalTime>
  <Words>774</Words>
  <Application>Microsoft Office PowerPoint</Application>
  <PresentationFormat>On-screen Show (4:3)</PresentationFormat>
  <Paragraphs>141</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Austin</vt:lpstr>
      <vt:lpstr>  INTEGRATING ASSESSMENT TO CREATE A HEALING CLASSROOM:  A STRENGTHS- BASED APPROACH  </vt:lpstr>
      <vt:lpstr>Quick Write: Instant Feedback</vt:lpstr>
      <vt:lpstr>PowerPoint Presentation</vt:lpstr>
      <vt:lpstr>PowerPoint Presentation</vt:lpstr>
      <vt:lpstr>Re-Thinking Assessment:</vt:lpstr>
      <vt:lpstr>PowerPoint Presentation</vt:lpstr>
      <vt:lpstr>PowerPoint Presentation</vt:lpstr>
      <vt:lpstr>Relational Communication Approaches </vt:lpstr>
      <vt:lpstr>  Appreciative Inquiry vs. Problem Solving </vt:lpstr>
      <vt:lpstr>CMM Model:</vt:lpstr>
      <vt:lpstr>CMM:“DIALOGIC MOMENTS”  (Martin Buber)</vt:lpstr>
      <vt:lpstr>PowerPoint Presentation</vt:lpstr>
      <vt:lpstr>Haven Communication Model: </vt:lpstr>
      <vt:lpstr>Teaching Relational Communication:</vt:lpstr>
      <vt:lpstr>Healing Practices:</vt:lpstr>
      <vt:lpstr>Healing Practices Cont’d</vt:lpstr>
      <vt:lpstr>Resilience Exercise:</vt:lpstr>
      <vt:lpstr>Mid-Point Informal Assessment</vt:lpstr>
      <vt:lpstr>Optimistic Classroom</vt:lpstr>
      <vt:lpstr>Rubric for Assessing Written Reflection:</vt:lpstr>
      <vt:lpstr>Sample (Final) Self-Evaluation</vt:lpstr>
      <vt:lpstr>Sample (Final) Self Evaluation (cont’d)</vt:lpstr>
    </vt:vector>
  </TitlesOfParts>
  <Company>Drexel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Brooks,Susan</dc:creator>
  <cp:lastModifiedBy>Drexel University</cp:lastModifiedBy>
  <cp:revision>23</cp:revision>
  <dcterms:created xsi:type="dcterms:W3CDTF">2013-09-03T17:23:38Z</dcterms:created>
  <dcterms:modified xsi:type="dcterms:W3CDTF">2013-09-05T19:57:33Z</dcterms:modified>
</cp:coreProperties>
</file>